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1E9E75-BAB2-B600-B54C-9E45EA43E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44974CB-72A4-4E6B-0688-E8DB731174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E8F88D7-066D-B6FC-0096-74D8BD43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DCB0-50BA-434B-8780-ACB0B6D5982E}" type="datetimeFigureOut">
              <a:rPr lang="hr-HR" smtClean="0"/>
              <a:t>13.12.2023.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5DB2828-C04E-B942-8D3A-0AA795218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3B1A84D-D7C9-D2A8-25FF-F99C66F41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EA25F-98C8-4240-9901-AB3A81169A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4725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FEB6835-72A7-8F75-471D-E1A4B4339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F3194B58-9265-6225-44C6-3F6BD58A66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CC21A27-B980-47F8-2F80-1CADAC614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DCB0-50BA-434B-8780-ACB0B6D5982E}" type="datetimeFigureOut">
              <a:rPr lang="hr-HR" smtClean="0"/>
              <a:t>13.12.2023.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9D32DBB-79DB-6FD3-CB7E-4F5C215A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83071CD-6956-4427-FAC6-969C03D73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EA25F-98C8-4240-9901-AB3A81169A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7198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64E29597-CA0A-E8E5-108B-623D04ACB7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BA75FDC-B48B-01B7-B8E3-ECE344BD6A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8C2C249-6F1A-F125-DAF7-CC94528AA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DCB0-50BA-434B-8780-ACB0B6D5982E}" type="datetimeFigureOut">
              <a:rPr lang="hr-HR" smtClean="0"/>
              <a:t>13.12.2023.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7632C9A-A2C1-E7E7-9C8C-045FEF24B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22D64E3-B605-6805-46EA-1801F9202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EA25F-98C8-4240-9901-AB3A81169A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0589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4B08A1-8739-B81C-3F96-BF6A3525B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B3639E8-733F-4B09-F064-35B7A10E6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CC53844-DA45-0885-E3EA-50EB43E5E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DCB0-50BA-434B-8780-ACB0B6D5982E}" type="datetimeFigureOut">
              <a:rPr lang="hr-HR" smtClean="0"/>
              <a:t>13.12.2023.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F37944B-8B11-B39D-07D0-C99B0C7A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6C6F719-DC86-CCC8-CB3B-960D2B5A1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EA25F-98C8-4240-9901-AB3A81169A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9142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061BBEB-A4D9-AEA1-34FE-6D2E48FA3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09EC92C3-E403-4C45-2890-2D8EF232C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A37EF1C-5E4C-14A3-7000-96C8592E2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DCB0-50BA-434B-8780-ACB0B6D5982E}" type="datetimeFigureOut">
              <a:rPr lang="hr-HR" smtClean="0"/>
              <a:t>13.12.2023.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8136E2A-30CF-46D8-DE11-DA086B9D5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53CDB99-542B-2C0F-FF3B-3661D3EA1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EA25F-98C8-4240-9901-AB3A81169A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27721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BC56F2-5E46-EFEE-EFA0-2B7544EC9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7236E32-10C0-4E69-8BFF-A7D25F5312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9AAA18BB-D8B4-A78C-AA80-CCEBECF9D9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48C38147-6C0D-D16F-280E-8C57FA86D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DCB0-50BA-434B-8780-ACB0B6D5982E}" type="datetimeFigureOut">
              <a:rPr lang="hr-HR" smtClean="0"/>
              <a:t>13.12.2023.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97E8A60-04B3-E6D2-4A0E-D0DBD05F9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BD3233A-A1AD-1864-2BD8-C46705613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EA25F-98C8-4240-9901-AB3A81169A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625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1DFF58-19B4-7C0B-7B36-A44F20F7F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439EE92B-C9C9-B23E-06EB-9D09CCFE49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30C8A913-FF9D-707F-916B-A9EBCFF52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1F5E96D3-0758-E9BD-383C-C8C30CAC68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7057F92B-F497-77AB-3C34-2DC1EF5A60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778E22A3-48DD-9FB9-6802-1500A17BC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DCB0-50BA-434B-8780-ACB0B6D5982E}" type="datetimeFigureOut">
              <a:rPr lang="hr-HR" smtClean="0"/>
              <a:t>13.12.2023.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2A2DD48E-7AD1-54E5-747D-E69F8190D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EE8CC0CB-1987-07F1-B65E-A4BA3ABA6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EA25F-98C8-4240-9901-AB3A81169A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2267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CBF0E17-FDC7-37BC-2EF4-D9E445A61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2E93EE79-565D-F525-B772-C06B03079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DCB0-50BA-434B-8780-ACB0B6D5982E}" type="datetimeFigureOut">
              <a:rPr lang="hr-HR" smtClean="0"/>
              <a:t>13.12.2023.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D1E1FD01-D5A4-58EE-E323-B3F049510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76B24FE9-56BB-DE27-2B22-500E62636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EA25F-98C8-4240-9901-AB3A81169A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10411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1F341CA7-1287-EAA3-23D1-84CF57509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DCB0-50BA-434B-8780-ACB0B6D5982E}" type="datetimeFigureOut">
              <a:rPr lang="hr-HR" smtClean="0"/>
              <a:t>13.12.2023.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3FE1DE95-CE07-FF28-5F5C-A9C8316FA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91C0CAD2-CC51-9D62-8AA6-C83DBE43E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EA25F-98C8-4240-9901-AB3A81169A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0267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2818734-4F93-848D-85CB-E82DE2CFD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A23CC7C-B8B3-6F93-0042-4E54673EB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693BBB0E-29B6-0F8A-4D3F-F06C7A08A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FE5F7D42-7943-8F63-7D71-C389E2C1B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DCB0-50BA-434B-8780-ACB0B6D5982E}" type="datetimeFigureOut">
              <a:rPr lang="hr-HR" smtClean="0"/>
              <a:t>13.12.2023.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857EB57-04A0-3535-B91D-468C19391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570D8B21-D599-38AA-B71D-9331E0404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EA25F-98C8-4240-9901-AB3A81169A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33502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214C4B-87A7-8146-8472-B78EA200D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3518EADD-37F7-E9C9-CAB0-083FB87CC6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48701FFC-F257-E8BC-DEA3-79AB1ABD8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10F77FDA-F564-B867-9D6E-F8044E12C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DCB0-50BA-434B-8780-ACB0B6D5982E}" type="datetimeFigureOut">
              <a:rPr lang="hr-HR" smtClean="0"/>
              <a:t>13.12.2023.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B2D8D19-507A-29E0-ADF5-C91CF1EF8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E7CB99E-6CC0-DC1B-41E3-B91E2C5EA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EA25F-98C8-4240-9901-AB3A81169A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9026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5B07A616-3863-E6E8-65C1-E089C339A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7CF37F2-DA3E-5CB2-62C6-6FD5FB650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BF02CDD-9A67-B651-3BC4-EC6B43653C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4DCB0-50BA-434B-8780-ACB0B6D5982E}" type="datetimeFigureOut">
              <a:rPr lang="hr-HR" smtClean="0"/>
              <a:t>13.12.2023.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5B4D9C6-582A-A781-FF6C-37431B3843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CED0B94-9CDF-A9E1-505E-B5AF30C081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EA25F-98C8-4240-9901-AB3A81169A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03101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5824AB-D1CC-74F3-1018-62BE05AD4D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150" dirty="0" err="1"/>
              <a:t>Vježba</a:t>
            </a:r>
            <a:r>
              <a:rPr lang="en-150" dirty="0"/>
              <a:t> za </a:t>
            </a:r>
            <a:r>
              <a:rPr lang="en-150" dirty="0" err="1"/>
              <a:t>pisanu</a:t>
            </a:r>
            <a:r>
              <a:rPr lang="en-150" dirty="0"/>
              <a:t> </a:t>
            </a:r>
            <a:r>
              <a:rPr lang="en-150" dirty="0" err="1"/>
              <a:t>provjeru</a:t>
            </a:r>
            <a:endParaRPr lang="hr-HR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4F45909-E174-01B2-94A3-A76D3C54DE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30563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>
            <a:extLst>
              <a:ext uri="{FF2B5EF4-FFF2-40B4-BE49-F238E27FC236}">
                <a16:creationId xmlns:a16="http://schemas.microsoft.com/office/drawing/2014/main" id="{D33EB92F-8E0C-B1F7-F442-909431EB4BCB}"/>
              </a:ext>
            </a:extLst>
          </p:cNvPr>
          <p:cNvSpPr txBox="1"/>
          <p:nvPr/>
        </p:nvSpPr>
        <p:spPr>
          <a:xfrm>
            <a:off x="645757" y="296562"/>
            <a:ext cx="109004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150" sz="2400" dirty="0" err="1"/>
              <a:t>Jednostavan</a:t>
            </a:r>
            <a:r>
              <a:rPr lang="en-150" sz="2400" dirty="0"/>
              <a:t> </a:t>
            </a:r>
            <a:r>
              <a:rPr lang="en-150" sz="2400" dirty="0" err="1"/>
              <a:t>zadatak</a:t>
            </a:r>
            <a:r>
              <a:rPr lang="en-150" sz="2400" dirty="0"/>
              <a:t> (4 boda):</a:t>
            </a:r>
            <a:br>
              <a:rPr lang="en-150" sz="2400" dirty="0"/>
            </a:br>
            <a:br>
              <a:rPr lang="en-150" sz="2400" dirty="0"/>
            </a:br>
            <a:r>
              <a:rPr lang="en-150" sz="2400" dirty="0" err="1"/>
              <a:t>Odredi</a:t>
            </a:r>
            <a:r>
              <a:rPr lang="en-150" sz="2400" dirty="0"/>
              <a:t> </a:t>
            </a:r>
            <a:r>
              <a:rPr lang="en-150" sz="2400" dirty="0" err="1"/>
              <a:t>silu</a:t>
            </a:r>
            <a:r>
              <a:rPr lang="en-150" sz="2400" dirty="0"/>
              <a:t> </a:t>
            </a:r>
            <a:r>
              <a:rPr lang="en-150" sz="2400" dirty="0" err="1"/>
              <a:t>trenja</a:t>
            </a:r>
            <a:r>
              <a:rPr lang="en-150" sz="2400" dirty="0"/>
              <a:t> </a:t>
            </a:r>
            <a:r>
              <a:rPr lang="en-150" sz="2400" dirty="0" err="1"/>
              <a:t>na</a:t>
            </a:r>
            <a:r>
              <a:rPr lang="en-150" sz="2400" dirty="0"/>
              <a:t> </a:t>
            </a:r>
            <a:r>
              <a:rPr lang="en-150" sz="2400" dirty="0" err="1"/>
              <a:t>tijelo</a:t>
            </a:r>
            <a:r>
              <a:rPr lang="en-150" sz="2400" dirty="0"/>
              <a:t> </a:t>
            </a:r>
            <a:r>
              <a:rPr lang="en-150" sz="2400" dirty="0" err="1"/>
              <a:t>težine</a:t>
            </a:r>
            <a:r>
              <a:rPr lang="en-150" sz="2400" dirty="0"/>
              <a:t> 10 </a:t>
            </a:r>
            <a:r>
              <a:rPr lang="en-150" sz="2400" dirty="0" err="1"/>
              <a:t>kilonjutna</a:t>
            </a:r>
            <a:r>
              <a:rPr lang="en-150" sz="2400" dirty="0"/>
              <a:t>, </a:t>
            </a:r>
            <a:r>
              <a:rPr lang="en-150" sz="2400" dirty="0" err="1"/>
              <a:t>ako</a:t>
            </a:r>
            <a:r>
              <a:rPr lang="en-150" sz="2400" dirty="0"/>
              <a:t> je </a:t>
            </a:r>
            <a:r>
              <a:rPr lang="en-150" sz="2400" dirty="0" err="1"/>
              <a:t>faktor</a:t>
            </a:r>
            <a:r>
              <a:rPr lang="en-150" sz="2400" dirty="0"/>
              <a:t> </a:t>
            </a:r>
            <a:r>
              <a:rPr lang="en-150" sz="2400" dirty="0" err="1"/>
              <a:t>trenja</a:t>
            </a:r>
            <a:r>
              <a:rPr lang="en-150" sz="2400" dirty="0"/>
              <a:t> </a:t>
            </a:r>
            <a:r>
              <a:rPr lang="en-150" sz="2400" dirty="0" err="1"/>
              <a:t>tijela</a:t>
            </a:r>
            <a:r>
              <a:rPr lang="en-150" sz="2400" dirty="0"/>
              <a:t> </a:t>
            </a:r>
            <a:r>
              <a:rPr lang="en-150" sz="2400" dirty="0" err="1"/>
              <a:t>i</a:t>
            </a:r>
            <a:r>
              <a:rPr lang="en-150" sz="2400" dirty="0"/>
              <a:t> </a:t>
            </a:r>
            <a:r>
              <a:rPr lang="en-150" sz="2400" dirty="0" err="1"/>
              <a:t>podloge</a:t>
            </a:r>
            <a:r>
              <a:rPr lang="en-150" sz="2400" dirty="0"/>
              <a:t> 0,5.</a:t>
            </a:r>
            <a:endParaRPr lang="hr-HR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kstniOkvir 2">
                <a:extLst>
                  <a:ext uri="{FF2B5EF4-FFF2-40B4-BE49-F238E27FC236}">
                    <a16:creationId xmlns:a16="http://schemas.microsoft.com/office/drawing/2014/main" id="{89A33CA4-C000-2CDA-293C-7E9EBB6120FC}"/>
                  </a:ext>
                </a:extLst>
              </p:cNvPr>
              <p:cNvSpPr txBox="1"/>
              <p:nvPr/>
            </p:nvSpPr>
            <p:spPr>
              <a:xfrm>
                <a:off x="645756" y="2092412"/>
                <a:ext cx="1899735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=10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𝑘𝑁</m:t>
                      </m:r>
                    </m:oMath>
                  </m:oMathPara>
                </a14:m>
                <a:endParaRPr lang="en-150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hr-HR" sz="2800" i="1" smtClean="0">
                          <a:latin typeface="Cambria Math" panose="02040503050406030204" pitchFamily="18" charset="0"/>
                        </a:rPr>
                        <m:t>µ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=0,5</m:t>
                      </m:r>
                    </m:oMath>
                  </m:oMathPara>
                </a14:m>
                <a:endParaRPr lang="en-150" sz="2800" b="0" dirty="0"/>
              </a:p>
              <a:p>
                <a:pPr/>
                <a:r>
                  <a:rPr lang="en-150" sz="2800" dirty="0"/>
                  <a:t>_________</a:t>
                </a:r>
                <a:br>
                  <a:rPr lang="en-150" sz="2800" dirty="0"/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150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28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150" sz="2800" b="0" i="1" smtClean="0">
                              <a:latin typeface="Cambria Math" panose="02040503050406030204" pitchFamily="18" charset="0"/>
                            </a:rPr>
                            <m:t>𝑡𝑟</m:t>
                          </m:r>
                        </m:sub>
                      </m:sSub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hr-HR" sz="2800" dirty="0"/>
              </a:p>
            </p:txBody>
          </p:sp>
        </mc:Choice>
        <mc:Fallback>
          <p:sp>
            <p:nvSpPr>
              <p:cNvPr id="3" name="TekstniOkvir 2">
                <a:extLst>
                  <a:ext uri="{FF2B5EF4-FFF2-40B4-BE49-F238E27FC236}">
                    <a16:creationId xmlns:a16="http://schemas.microsoft.com/office/drawing/2014/main" id="{89A33CA4-C000-2CDA-293C-7E9EBB6120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756" y="2092412"/>
                <a:ext cx="1899735" cy="1815882"/>
              </a:xfrm>
              <a:prstGeom prst="rect">
                <a:avLst/>
              </a:prstGeom>
              <a:blipFill>
                <a:blip r:embed="rId2"/>
                <a:stretch>
                  <a:fillRect l="-6731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F13231FC-0EF1-5710-783A-101A8E095B84}"/>
                  </a:ext>
                </a:extLst>
              </p:cNvPr>
              <p:cNvSpPr txBox="1"/>
              <p:nvPr/>
            </p:nvSpPr>
            <p:spPr>
              <a:xfrm>
                <a:off x="3361038" y="3782747"/>
                <a:ext cx="2052934" cy="5564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150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28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150" sz="2800" i="1">
                              <a:latin typeface="Cambria Math" panose="02040503050406030204" pitchFamily="18" charset="0"/>
                            </a:rPr>
                            <m:t>𝑡𝑟</m:t>
                          </m:r>
                        </m:sub>
                      </m:sSub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=µ∗</m:t>
                      </m:r>
                      <m:sSub>
                        <m:sSubPr>
                          <m:ctrlPr>
                            <a:rPr lang="en-150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28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150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</m:oMath>
                  </m:oMathPara>
                </a14:m>
                <a:endParaRPr lang="hr-HR" sz="2800" dirty="0"/>
              </a:p>
            </p:txBody>
          </p:sp>
        </mc:Choice>
        <mc:Fallback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F13231FC-0EF1-5710-783A-101A8E095B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1038" y="3782747"/>
                <a:ext cx="2052934" cy="55643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7EF84660-D809-2453-3A38-4C3E6E8A9B22}"/>
                  </a:ext>
                </a:extLst>
              </p:cNvPr>
              <p:cNvSpPr txBox="1"/>
              <p:nvPr/>
            </p:nvSpPr>
            <p:spPr>
              <a:xfrm>
                <a:off x="2392179" y="2092412"/>
                <a:ext cx="1746422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=10 000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150" sz="2800" b="0" dirty="0"/>
              </a:p>
              <a:p>
                <a:pPr/>
                <a:endParaRPr lang="en-150" sz="2800" b="0" dirty="0"/>
              </a:p>
            </p:txBody>
          </p:sp>
        </mc:Choice>
        <mc:Fallback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7EF84660-D809-2453-3A38-4C3E6E8A9B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2179" y="2092412"/>
                <a:ext cx="1746422" cy="954107"/>
              </a:xfrm>
              <a:prstGeom prst="rect">
                <a:avLst/>
              </a:prstGeom>
              <a:blipFill>
                <a:blip r:embed="rId4"/>
                <a:stretch>
                  <a:fillRect r="-1045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kstniOkvir 5">
                <a:extLst>
                  <a:ext uri="{FF2B5EF4-FFF2-40B4-BE49-F238E27FC236}">
                    <a16:creationId xmlns:a16="http://schemas.microsoft.com/office/drawing/2014/main" id="{03700D1A-88FE-32A7-E582-A4918EBE4EAE}"/>
                  </a:ext>
                </a:extLst>
              </p:cNvPr>
              <p:cNvSpPr txBox="1"/>
              <p:nvPr/>
            </p:nvSpPr>
            <p:spPr>
              <a:xfrm>
                <a:off x="3361038" y="4518975"/>
                <a:ext cx="3045193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150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28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150" sz="2800" i="1">
                              <a:latin typeface="Cambria Math" panose="02040503050406030204" pitchFamily="18" charset="0"/>
                            </a:rPr>
                            <m:t>𝑡𝑟</m:t>
                          </m:r>
                        </m:sub>
                      </m:sSub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=0,5∗10000</m:t>
                      </m:r>
                    </m:oMath>
                  </m:oMathPara>
                </a14:m>
                <a:endParaRPr lang="en-150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150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28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150" sz="2800" i="1">
                              <a:latin typeface="Cambria Math" panose="02040503050406030204" pitchFamily="18" charset="0"/>
                            </a:rPr>
                            <m:t>𝑡𝑟</m:t>
                          </m:r>
                        </m:sub>
                      </m:sSub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5000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150" sz="2800" b="0" dirty="0"/>
              </a:p>
            </p:txBody>
          </p:sp>
        </mc:Choice>
        <mc:Fallback>
          <p:sp>
            <p:nvSpPr>
              <p:cNvPr id="6" name="TekstniOkvir 5">
                <a:extLst>
                  <a:ext uri="{FF2B5EF4-FFF2-40B4-BE49-F238E27FC236}">
                    <a16:creationId xmlns:a16="http://schemas.microsoft.com/office/drawing/2014/main" id="{03700D1A-88FE-32A7-E582-A4918EBE4E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1038" y="4518975"/>
                <a:ext cx="3045193" cy="95410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kstniOkvir 6">
                <a:extLst>
                  <a:ext uri="{FF2B5EF4-FFF2-40B4-BE49-F238E27FC236}">
                    <a16:creationId xmlns:a16="http://schemas.microsoft.com/office/drawing/2014/main" id="{297295F6-388D-FD4C-96B9-AECCE0146EB5}"/>
                  </a:ext>
                </a:extLst>
              </p:cNvPr>
              <p:cNvSpPr txBox="1"/>
              <p:nvPr/>
            </p:nvSpPr>
            <p:spPr>
              <a:xfrm>
                <a:off x="5413972" y="3784326"/>
                <a:ext cx="140391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=µ∗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𝐺</m:t>
                      </m:r>
                    </m:oMath>
                  </m:oMathPara>
                </a14:m>
                <a:endParaRPr lang="hr-HR" sz="2800" dirty="0"/>
              </a:p>
            </p:txBody>
          </p:sp>
        </mc:Choice>
        <mc:Fallback>
          <p:sp>
            <p:nvSpPr>
              <p:cNvPr id="7" name="TekstniOkvir 6">
                <a:extLst>
                  <a:ext uri="{FF2B5EF4-FFF2-40B4-BE49-F238E27FC236}">
                    <a16:creationId xmlns:a16="http://schemas.microsoft.com/office/drawing/2014/main" id="{297295F6-388D-FD4C-96B9-AECCE0146E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3972" y="3784326"/>
                <a:ext cx="1403910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095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>
            <a:extLst>
              <a:ext uri="{FF2B5EF4-FFF2-40B4-BE49-F238E27FC236}">
                <a16:creationId xmlns:a16="http://schemas.microsoft.com/office/drawing/2014/main" id="{D33EB92F-8E0C-B1F7-F442-909431EB4BCB}"/>
              </a:ext>
            </a:extLst>
          </p:cNvPr>
          <p:cNvSpPr txBox="1"/>
          <p:nvPr/>
        </p:nvSpPr>
        <p:spPr>
          <a:xfrm>
            <a:off x="645757" y="296562"/>
            <a:ext cx="99788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150" sz="2400" dirty="0" err="1"/>
              <a:t>Prošireni</a:t>
            </a:r>
            <a:r>
              <a:rPr lang="en-150" sz="2400" dirty="0"/>
              <a:t> </a:t>
            </a:r>
            <a:r>
              <a:rPr lang="en-150" sz="2400" dirty="0" err="1"/>
              <a:t>zadatak</a:t>
            </a:r>
            <a:r>
              <a:rPr lang="en-150" sz="2400" dirty="0"/>
              <a:t> (5 </a:t>
            </a:r>
            <a:r>
              <a:rPr lang="en-150" sz="2400" dirty="0" err="1"/>
              <a:t>bodova</a:t>
            </a:r>
            <a:r>
              <a:rPr lang="en-150" sz="2400" dirty="0"/>
              <a:t>):</a:t>
            </a:r>
            <a:br>
              <a:rPr lang="en-150" sz="2400" dirty="0"/>
            </a:br>
            <a:br>
              <a:rPr lang="en-150" sz="2400" dirty="0"/>
            </a:br>
            <a:r>
              <a:rPr lang="en-150" sz="2400" dirty="0" err="1"/>
              <a:t>Odredi</a:t>
            </a:r>
            <a:r>
              <a:rPr lang="en-150" sz="2400" dirty="0"/>
              <a:t> </a:t>
            </a:r>
            <a:r>
              <a:rPr lang="en-150" sz="2400" dirty="0" err="1"/>
              <a:t>silu</a:t>
            </a:r>
            <a:r>
              <a:rPr lang="en-150" sz="2400" dirty="0"/>
              <a:t> </a:t>
            </a:r>
            <a:r>
              <a:rPr lang="en-150" sz="2400" dirty="0" err="1"/>
              <a:t>trenja</a:t>
            </a:r>
            <a:r>
              <a:rPr lang="en-150" sz="2400" dirty="0"/>
              <a:t> </a:t>
            </a:r>
            <a:r>
              <a:rPr lang="en-150" sz="2400" dirty="0" err="1"/>
              <a:t>na</a:t>
            </a:r>
            <a:r>
              <a:rPr lang="en-150" sz="2400" dirty="0"/>
              <a:t> </a:t>
            </a:r>
            <a:r>
              <a:rPr lang="en-150" sz="2400" dirty="0" err="1"/>
              <a:t>tijelo</a:t>
            </a:r>
            <a:r>
              <a:rPr lang="en-150" sz="2400" dirty="0"/>
              <a:t> mase 1 tone, </a:t>
            </a:r>
            <a:r>
              <a:rPr lang="en-150" sz="2400" dirty="0" err="1"/>
              <a:t>ako</a:t>
            </a:r>
            <a:r>
              <a:rPr lang="en-150" sz="2400" dirty="0"/>
              <a:t> je </a:t>
            </a:r>
            <a:r>
              <a:rPr lang="en-150" sz="2400" dirty="0" err="1"/>
              <a:t>faktor</a:t>
            </a:r>
            <a:r>
              <a:rPr lang="en-150" sz="2400" dirty="0"/>
              <a:t> </a:t>
            </a:r>
            <a:r>
              <a:rPr lang="en-150" sz="2400" dirty="0" err="1"/>
              <a:t>trenja</a:t>
            </a:r>
            <a:r>
              <a:rPr lang="en-150" sz="2400" dirty="0"/>
              <a:t> </a:t>
            </a:r>
            <a:r>
              <a:rPr lang="en-150" sz="2400" dirty="0" err="1"/>
              <a:t>tijela</a:t>
            </a:r>
            <a:r>
              <a:rPr lang="en-150" sz="2400" dirty="0"/>
              <a:t> </a:t>
            </a:r>
            <a:r>
              <a:rPr lang="en-150" sz="2400" dirty="0" err="1"/>
              <a:t>i</a:t>
            </a:r>
            <a:r>
              <a:rPr lang="en-150" sz="2400" dirty="0"/>
              <a:t> </a:t>
            </a:r>
            <a:r>
              <a:rPr lang="en-150" sz="2400" dirty="0" err="1"/>
              <a:t>podloge</a:t>
            </a:r>
            <a:r>
              <a:rPr lang="en-150" sz="2400" dirty="0"/>
              <a:t> 0,5.</a:t>
            </a:r>
            <a:endParaRPr lang="hr-HR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kstniOkvir 2">
                <a:extLst>
                  <a:ext uri="{FF2B5EF4-FFF2-40B4-BE49-F238E27FC236}">
                    <a16:creationId xmlns:a16="http://schemas.microsoft.com/office/drawing/2014/main" id="{89A33CA4-C000-2CDA-293C-7E9EBB6120FC}"/>
                  </a:ext>
                </a:extLst>
              </p:cNvPr>
              <p:cNvSpPr txBox="1"/>
              <p:nvPr/>
            </p:nvSpPr>
            <p:spPr>
              <a:xfrm>
                <a:off x="645756" y="2092412"/>
                <a:ext cx="1973875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1 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150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hr-HR" sz="2800" i="1" smtClean="0">
                          <a:latin typeface="Cambria Math" panose="02040503050406030204" pitchFamily="18" charset="0"/>
                        </a:rPr>
                        <m:t>µ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=0,5</m:t>
                      </m:r>
                    </m:oMath>
                  </m:oMathPara>
                </a14:m>
                <a:endParaRPr lang="en-150" sz="2800" b="0" dirty="0"/>
              </a:p>
              <a:p>
                <a:pPr/>
                <a:r>
                  <a:rPr lang="en-150" sz="2800" dirty="0"/>
                  <a:t>__________</a:t>
                </a:r>
                <a:br>
                  <a:rPr lang="en-150" sz="2800" dirty="0"/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150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28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150" sz="2800" b="0" i="1" smtClean="0">
                              <a:latin typeface="Cambria Math" panose="02040503050406030204" pitchFamily="18" charset="0"/>
                            </a:rPr>
                            <m:t>𝑡𝑟</m:t>
                          </m:r>
                        </m:sub>
                      </m:sSub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hr-HR" sz="2800" dirty="0"/>
              </a:p>
            </p:txBody>
          </p:sp>
        </mc:Choice>
        <mc:Fallback>
          <p:sp>
            <p:nvSpPr>
              <p:cNvPr id="3" name="TekstniOkvir 2">
                <a:extLst>
                  <a:ext uri="{FF2B5EF4-FFF2-40B4-BE49-F238E27FC236}">
                    <a16:creationId xmlns:a16="http://schemas.microsoft.com/office/drawing/2014/main" id="{89A33CA4-C000-2CDA-293C-7E9EBB6120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756" y="2092412"/>
                <a:ext cx="1973875" cy="1815882"/>
              </a:xfrm>
              <a:prstGeom prst="rect">
                <a:avLst/>
              </a:prstGeom>
              <a:blipFill>
                <a:blip r:embed="rId2"/>
                <a:stretch>
                  <a:fillRect l="-6481" r="-4938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F13231FC-0EF1-5710-783A-101A8E095B84}"/>
                  </a:ext>
                </a:extLst>
              </p:cNvPr>
              <p:cNvSpPr txBox="1"/>
              <p:nvPr/>
            </p:nvSpPr>
            <p:spPr>
              <a:xfrm>
                <a:off x="3361038" y="3782747"/>
                <a:ext cx="2052934" cy="5564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150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28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150" sz="2800" i="1">
                              <a:latin typeface="Cambria Math" panose="02040503050406030204" pitchFamily="18" charset="0"/>
                            </a:rPr>
                            <m:t>𝑡𝑟</m:t>
                          </m:r>
                        </m:sub>
                      </m:sSub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=µ∗</m:t>
                      </m:r>
                      <m:sSub>
                        <m:sSubPr>
                          <m:ctrlPr>
                            <a:rPr lang="en-150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28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150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</m:oMath>
                  </m:oMathPara>
                </a14:m>
                <a:endParaRPr lang="hr-HR" sz="2800" dirty="0"/>
              </a:p>
            </p:txBody>
          </p:sp>
        </mc:Choice>
        <mc:Fallback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F13231FC-0EF1-5710-783A-101A8E095B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1038" y="3782747"/>
                <a:ext cx="2052934" cy="55643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7EF84660-D809-2453-3A38-4C3E6E8A9B22}"/>
                  </a:ext>
                </a:extLst>
              </p:cNvPr>
              <p:cNvSpPr txBox="1"/>
              <p:nvPr/>
            </p:nvSpPr>
            <p:spPr>
              <a:xfrm>
                <a:off x="2177995" y="2092412"/>
                <a:ext cx="1746422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=1000 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𝑘𝑔</m:t>
                      </m:r>
                    </m:oMath>
                  </m:oMathPara>
                </a14:m>
                <a:endParaRPr lang="en-150" sz="2800" b="0" dirty="0"/>
              </a:p>
              <a:p>
                <a:endParaRPr lang="en-150" sz="2800" b="0" dirty="0"/>
              </a:p>
            </p:txBody>
          </p:sp>
        </mc:Choice>
        <mc:Fallback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7EF84660-D809-2453-3A38-4C3E6E8A9B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7995" y="2092412"/>
                <a:ext cx="1746422" cy="9541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kstniOkvir 5">
                <a:extLst>
                  <a:ext uri="{FF2B5EF4-FFF2-40B4-BE49-F238E27FC236}">
                    <a16:creationId xmlns:a16="http://schemas.microsoft.com/office/drawing/2014/main" id="{03700D1A-88FE-32A7-E582-A4918EBE4EAE}"/>
                  </a:ext>
                </a:extLst>
              </p:cNvPr>
              <p:cNvSpPr txBox="1"/>
              <p:nvPr/>
            </p:nvSpPr>
            <p:spPr>
              <a:xfrm>
                <a:off x="3361038" y="4518975"/>
                <a:ext cx="3521285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150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28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150" sz="2800" i="1">
                              <a:latin typeface="Cambria Math" panose="02040503050406030204" pitchFamily="18" charset="0"/>
                            </a:rPr>
                            <m:t>𝑡𝑟</m:t>
                          </m:r>
                        </m:sub>
                      </m:sSub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=0,5∗1000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∗10</m:t>
                      </m:r>
                    </m:oMath>
                  </m:oMathPara>
                </a14:m>
                <a:endParaRPr lang="en-150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150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28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150" sz="2800" i="1">
                              <a:latin typeface="Cambria Math" panose="02040503050406030204" pitchFamily="18" charset="0"/>
                            </a:rPr>
                            <m:t>𝑡𝑟</m:t>
                          </m:r>
                        </m:sub>
                      </m:sSub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=5000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150" sz="2800" b="0" dirty="0"/>
              </a:p>
            </p:txBody>
          </p:sp>
        </mc:Choice>
        <mc:Fallback>
          <p:sp>
            <p:nvSpPr>
              <p:cNvPr id="6" name="TekstniOkvir 5">
                <a:extLst>
                  <a:ext uri="{FF2B5EF4-FFF2-40B4-BE49-F238E27FC236}">
                    <a16:creationId xmlns:a16="http://schemas.microsoft.com/office/drawing/2014/main" id="{03700D1A-88FE-32A7-E582-A4918EBE4E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1038" y="4518975"/>
                <a:ext cx="3521285" cy="95410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kstniOkvir 6">
                <a:extLst>
                  <a:ext uri="{FF2B5EF4-FFF2-40B4-BE49-F238E27FC236}">
                    <a16:creationId xmlns:a16="http://schemas.microsoft.com/office/drawing/2014/main" id="{6F45FA5E-2F05-A05E-017C-C810BE7A5805}"/>
                  </a:ext>
                </a:extLst>
              </p:cNvPr>
              <p:cNvSpPr txBox="1"/>
              <p:nvPr/>
            </p:nvSpPr>
            <p:spPr>
              <a:xfrm>
                <a:off x="5413972" y="3784326"/>
                <a:ext cx="326531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=µ∗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=µ∗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hr-HR" sz="2800" dirty="0"/>
              </a:p>
            </p:txBody>
          </p:sp>
        </mc:Choice>
        <mc:Fallback>
          <p:sp>
            <p:nvSpPr>
              <p:cNvPr id="7" name="TekstniOkvir 6">
                <a:extLst>
                  <a:ext uri="{FF2B5EF4-FFF2-40B4-BE49-F238E27FC236}">
                    <a16:creationId xmlns:a16="http://schemas.microsoft.com/office/drawing/2014/main" id="{6F45FA5E-2F05-A05E-017C-C810BE7A58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3972" y="3784326"/>
                <a:ext cx="3265317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8742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>
            <a:extLst>
              <a:ext uri="{FF2B5EF4-FFF2-40B4-BE49-F238E27FC236}">
                <a16:creationId xmlns:a16="http://schemas.microsoft.com/office/drawing/2014/main" id="{D33EB92F-8E0C-B1F7-F442-909431EB4BCB}"/>
              </a:ext>
            </a:extLst>
          </p:cNvPr>
          <p:cNvSpPr txBox="1"/>
          <p:nvPr/>
        </p:nvSpPr>
        <p:spPr>
          <a:xfrm>
            <a:off x="645757" y="296562"/>
            <a:ext cx="114107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sz="2400" dirty="0" err="1"/>
              <a:t>Izazovni</a:t>
            </a:r>
            <a:r>
              <a:rPr lang="en-150" sz="2400" dirty="0"/>
              <a:t> </a:t>
            </a:r>
            <a:r>
              <a:rPr lang="en-150" sz="2400" dirty="0" err="1"/>
              <a:t>zadatak</a:t>
            </a:r>
            <a:r>
              <a:rPr lang="en-150" sz="2400" dirty="0"/>
              <a:t> (6 </a:t>
            </a:r>
            <a:r>
              <a:rPr lang="en-150" sz="2400" dirty="0" err="1"/>
              <a:t>bodova</a:t>
            </a:r>
            <a:r>
              <a:rPr lang="en-150" sz="2400" dirty="0"/>
              <a:t>):</a:t>
            </a:r>
            <a:br>
              <a:rPr lang="en-150" sz="2400" dirty="0"/>
            </a:br>
            <a:br>
              <a:rPr lang="en-150" sz="2400" dirty="0"/>
            </a:br>
            <a:r>
              <a:rPr lang="en-150" sz="2400" dirty="0" err="1"/>
              <a:t>Koliki</a:t>
            </a:r>
            <a:r>
              <a:rPr lang="en-150" sz="2400" dirty="0"/>
              <a:t> je </a:t>
            </a:r>
            <a:r>
              <a:rPr lang="en-150" sz="2400" dirty="0" err="1"/>
              <a:t>faktor</a:t>
            </a:r>
            <a:r>
              <a:rPr lang="en-150" sz="2400" dirty="0"/>
              <a:t> </a:t>
            </a:r>
            <a:r>
              <a:rPr lang="en-150" sz="2400" dirty="0" err="1"/>
              <a:t>trenja</a:t>
            </a:r>
            <a:r>
              <a:rPr lang="en-150" sz="2400" dirty="0"/>
              <a:t> </a:t>
            </a:r>
            <a:r>
              <a:rPr lang="en-150" sz="2400" dirty="0" err="1"/>
              <a:t>između</a:t>
            </a:r>
            <a:r>
              <a:rPr lang="en-150" sz="2400" dirty="0"/>
              <a:t> </a:t>
            </a:r>
            <a:r>
              <a:rPr lang="en-150" sz="2400" dirty="0" err="1"/>
              <a:t>podloge</a:t>
            </a:r>
            <a:r>
              <a:rPr lang="en-150" sz="2400" dirty="0"/>
              <a:t> </a:t>
            </a:r>
            <a:r>
              <a:rPr lang="en-150" sz="2400" dirty="0" err="1"/>
              <a:t>i</a:t>
            </a:r>
            <a:r>
              <a:rPr lang="en-150" sz="2400" dirty="0"/>
              <a:t> </a:t>
            </a:r>
            <a:r>
              <a:rPr lang="en-150" sz="2400" dirty="0" err="1"/>
              <a:t>tijela</a:t>
            </a:r>
            <a:r>
              <a:rPr lang="en-150" sz="2400" dirty="0"/>
              <a:t> mase 200 </a:t>
            </a:r>
            <a:r>
              <a:rPr lang="en-150" sz="2400" dirty="0" err="1"/>
              <a:t>hektograma</a:t>
            </a:r>
            <a:r>
              <a:rPr lang="en-150" sz="2400" dirty="0"/>
              <a:t> </a:t>
            </a:r>
            <a:r>
              <a:rPr lang="en-150" sz="2400" dirty="0" err="1"/>
              <a:t>koje</a:t>
            </a:r>
            <a:r>
              <a:rPr lang="en-150" sz="2400" dirty="0"/>
              <a:t> </a:t>
            </a:r>
            <a:r>
              <a:rPr lang="en-150" sz="2400" dirty="0" err="1"/>
              <a:t>vučemo</a:t>
            </a:r>
            <a:r>
              <a:rPr lang="en-150" sz="2400" dirty="0"/>
              <a:t> </a:t>
            </a:r>
            <a:r>
              <a:rPr lang="en-150" sz="2400" dirty="0" err="1"/>
              <a:t>silom</a:t>
            </a:r>
            <a:r>
              <a:rPr lang="en-150" sz="2400" dirty="0"/>
              <a:t> od 2 </a:t>
            </a:r>
            <a:r>
              <a:rPr lang="en-150" sz="2400" dirty="0" err="1"/>
              <a:t>dekanjutna</a:t>
            </a:r>
            <a:r>
              <a:rPr lang="en-150" sz="2400" dirty="0"/>
              <a:t>.</a:t>
            </a:r>
            <a:endParaRPr lang="hr-HR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kstniOkvir 2">
                <a:extLst>
                  <a:ext uri="{FF2B5EF4-FFF2-40B4-BE49-F238E27FC236}">
                    <a16:creationId xmlns:a16="http://schemas.microsoft.com/office/drawing/2014/main" id="{89A33CA4-C000-2CDA-293C-7E9EBB6120FC}"/>
                  </a:ext>
                </a:extLst>
              </p:cNvPr>
              <p:cNvSpPr txBox="1"/>
              <p:nvPr/>
            </p:nvSpPr>
            <p:spPr>
              <a:xfrm>
                <a:off x="645756" y="2092412"/>
                <a:ext cx="2131311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=200 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h𝑔</m:t>
                      </m:r>
                    </m:oMath>
                  </m:oMathPara>
                </a14:m>
                <a:endParaRPr lang="en-150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150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28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150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=2 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𝑑𝑎𝑁</m:t>
                      </m:r>
                    </m:oMath>
                  </m:oMathPara>
                </a14:m>
                <a:endParaRPr lang="en-150" sz="2800" b="0" dirty="0"/>
              </a:p>
              <a:p>
                <a:pPr/>
                <a:r>
                  <a:rPr lang="en-150" sz="2800" dirty="0"/>
                  <a:t>__________</a:t>
                </a:r>
                <a:br>
                  <a:rPr lang="en-150" sz="2800" dirty="0"/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150" sz="2800" dirty="0" smtClean="0"/>
                        <m:t>µ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hr-HR" sz="2800" dirty="0"/>
              </a:p>
            </p:txBody>
          </p:sp>
        </mc:Choice>
        <mc:Fallback>
          <p:sp>
            <p:nvSpPr>
              <p:cNvPr id="3" name="TekstniOkvir 2">
                <a:extLst>
                  <a:ext uri="{FF2B5EF4-FFF2-40B4-BE49-F238E27FC236}">
                    <a16:creationId xmlns:a16="http://schemas.microsoft.com/office/drawing/2014/main" id="{89A33CA4-C000-2CDA-293C-7E9EBB6120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756" y="2092412"/>
                <a:ext cx="2131311" cy="1815882"/>
              </a:xfrm>
              <a:prstGeom prst="rect">
                <a:avLst/>
              </a:prstGeom>
              <a:blipFill>
                <a:blip r:embed="rId2"/>
                <a:stretch>
                  <a:fillRect l="-6000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F13231FC-0EF1-5710-783A-101A8E095B84}"/>
                  </a:ext>
                </a:extLst>
              </p:cNvPr>
              <p:cNvSpPr txBox="1"/>
              <p:nvPr/>
            </p:nvSpPr>
            <p:spPr>
              <a:xfrm>
                <a:off x="6745225" y="2443919"/>
                <a:ext cx="2052934" cy="5564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150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28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150" sz="2800" i="1">
                              <a:latin typeface="Cambria Math" panose="02040503050406030204" pitchFamily="18" charset="0"/>
                            </a:rPr>
                            <m:t>𝑡𝑟</m:t>
                          </m:r>
                        </m:sub>
                      </m:sSub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=µ∗</m:t>
                      </m:r>
                      <m:sSub>
                        <m:sSubPr>
                          <m:ctrlPr>
                            <a:rPr lang="en-150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28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150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</m:oMath>
                  </m:oMathPara>
                </a14:m>
                <a:endParaRPr lang="hr-HR" sz="2800" dirty="0"/>
              </a:p>
            </p:txBody>
          </p:sp>
        </mc:Choice>
        <mc:Fallback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F13231FC-0EF1-5710-783A-101A8E095B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5225" y="2443919"/>
                <a:ext cx="2052934" cy="55643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7EF84660-D809-2453-3A38-4C3E6E8A9B22}"/>
                  </a:ext>
                </a:extLst>
              </p:cNvPr>
              <p:cNvSpPr txBox="1"/>
              <p:nvPr/>
            </p:nvSpPr>
            <p:spPr>
              <a:xfrm>
                <a:off x="2777067" y="2092412"/>
                <a:ext cx="1746422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0 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=20 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150" sz="2800" b="0" dirty="0"/>
              </a:p>
            </p:txBody>
          </p:sp>
        </mc:Choice>
        <mc:Fallback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7EF84660-D809-2453-3A38-4C3E6E8A9B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7067" y="2092412"/>
                <a:ext cx="1746422" cy="9541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kstniOkvir 5">
                <a:extLst>
                  <a:ext uri="{FF2B5EF4-FFF2-40B4-BE49-F238E27FC236}">
                    <a16:creationId xmlns:a16="http://schemas.microsoft.com/office/drawing/2014/main" id="{03700D1A-88FE-32A7-E582-A4918EBE4EAE}"/>
                  </a:ext>
                </a:extLst>
              </p:cNvPr>
              <p:cNvSpPr txBox="1"/>
              <p:nvPr/>
            </p:nvSpPr>
            <p:spPr>
              <a:xfrm>
                <a:off x="7177921" y="4947096"/>
                <a:ext cx="3389711" cy="9019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µ=</m:t>
                      </m:r>
                      <m:f>
                        <m:fPr>
                          <m:ctrlPr>
                            <a:rPr lang="en-150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150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150" sz="28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150" sz="2800" i="1">
                                  <a:latin typeface="Cambria Math" panose="02040503050406030204" pitchFamily="18" charset="0"/>
                                </a:rPr>
                                <m:t>𝑡𝑟</m:t>
                              </m:r>
                            </m:sub>
                          </m:sSub>
                        </m:num>
                        <m:den>
                          <m:r>
                            <a:rPr lang="en-150" sz="28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den>
                      </m:f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150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150" sz="28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150" sz="2800" b="0" i="1" smtClean="0">
                              <a:latin typeface="Cambria Math" panose="02040503050406030204" pitchFamily="18" charset="0"/>
                            </a:rPr>
                            <m:t>200</m:t>
                          </m:r>
                        </m:den>
                      </m:f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=0,1</m:t>
                      </m:r>
                    </m:oMath>
                  </m:oMathPara>
                </a14:m>
                <a:endParaRPr lang="en-150" sz="2800" b="0" dirty="0"/>
              </a:p>
            </p:txBody>
          </p:sp>
        </mc:Choice>
        <mc:Fallback>
          <p:sp>
            <p:nvSpPr>
              <p:cNvPr id="6" name="TekstniOkvir 5">
                <a:extLst>
                  <a:ext uri="{FF2B5EF4-FFF2-40B4-BE49-F238E27FC236}">
                    <a16:creationId xmlns:a16="http://schemas.microsoft.com/office/drawing/2014/main" id="{03700D1A-88FE-32A7-E582-A4918EBE4E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7921" y="4947096"/>
                <a:ext cx="3389711" cy="9019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kstniOkvir 6">
                <a:extLst>
                  <a:ext uri="{FF2B5EF4-FFF2-40B4-BE49-F238E27FC236}">
                    <a16:creationId xmlns:a16="http://schemas.microsoft.com/office/drawing/2014/main" id="{6F45FA5E-2F05-A05E-017C-C810BE7A5805}"/>
                  </a:ext>
                </a:extLst>
              </p:cNvPr>
              <p:cNvSpPr txBox="1"/>
              <p:nvPr/>
            </p:nvSpPr>
            <p:spPr>
              <a:xfrm>
                <a:off x="6240663" y="3192626"/>
                <a:ext cx="3062057" cy="13300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:r>
                  <a:rPr lang="en-150" sz="2800" b="0" i="1" dirty="0">
                    <a:latin typeface="Cambria Math" panose="02040503050406030204" pitchFamily="18" charset="0"/>
                  </a:rPr>
                  <a:t>okrenemo </a:t>
                </a:r>
                <a:r>
                  <a:rPr lang="en-150" sz="2800" b="0" i="1" dirty="0" err="1">
                    <a:latin typeface="Cambria Math" panose="02040503050406030204" pitchFamily="18" charset="0"/>
                  </a:rPr>
                  <a:t>formulu</a:t>
                </a:r>
                <a:endParaRPr lang="en-150" sz="28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µ</m:t>
                      </m:r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150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150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150" sz="28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150" sz="2800" i="1">
                                  <a:latin typeface="Cambria Math" panose="02040503050406030204" pitchFamily="18" charset="0"/>
                                </a:rPr>
                                <m:t>𝑡𝑟</m:t>
                              </m:r>
                            </m:sub>
                          </m:sSub>
                        </m:num>
                        <m:den>
                          <m:r>
                            <a:rPr lang="en-150" sz="28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den>
                      </m:f>
                    </m:oMath>
                  </m:oMathPara>
                </a14:m>
                <a:endParaRPr lang="hr-HR" sz="2800" dirty="0"/>
              </a:p>
            </p:txBody>
          </p:sp>
        </mc:Choice>
        <mc:Fallback>
          <p:sp>
            <p:nvSpPr>
              <p:cNvPr id="7" name="TekstniOkvir 6">
                <a:extLst>
                  <a:ext uri="{FF2B5EF4-FFF2-40B4-BE49-F238E27FC236}">
                    <a16:creationId xmlns:a16="http://schemas.microsoft.com/office/drawing/2014/main" id="{6F45FA5E-2F05-A05E-017C-C810BE7A58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0663" y="3192626"/>
                <a:ext cx="3062057" cy="1330044"/>
              </a:xfrm>
              <a:prstGeom prst="rect">
                <a:avLst/>
              </a:prstGeom>
              <a:blipFill>
                <a:blip r:embed="rId6"/>
                <a:stretch>
                  <a:fillRect l="-4183" t="-5046" r="-2789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kstniOkvir 7">
                <a:extLst>
                  <a:ext uri="{FF2B5EF4-FFF2-40B4-BE49-F238E27FC236}">
                    <a16:creationId xmlns:a16="http://schemas.microsoft.com/office/drawing/2014/main" id="{8107E22D-364D-5650-C261-F4905A2D459D}"/>
                  </a:ext>
                </a:extLst>
              </p:cNvPr>
              <p:cNvSpPr txBox="1"/>
              <p:nvPr/>
            </p:nvSpPr>
            <p:spPr>
              <a:xfrm>
                <a:off x="1571631" y="4701809"/>
                <a:ext cx="1747594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:r>
                  <a:rPr lang="en-150" sz="2800" i="1" dirty="0">
                    <a:latin typeface="Cambria Math" panose="02040503050406030204" pitchFamily="18" charset="0"/>
                  </a:rPr>
                  <a:t>Zaključak:</a:t>
                </a:r>
                <a:br>
                  <a:rPr lang="en-150" sz="2800" i="1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150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28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150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150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150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28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150" sz="2800" b="0" i="1" smtClean="0">
                              <a:latin typeface="Cambria Math" panose="02040503050406030204" pitchFamily="18" charset="0"/>
                            </a:rPr>
                            <m:t>𝑡𝑟</m:t>
                          </m:r>
                        </m:sub>
                      </m:sSub>
                    </m:oMath>
                  </m:oMathPara>
                </a14:m>
                <a:endParaRPr lang="hr-HR" sz="2800" dirty="0"/>
              </a:p>
            </p:txBody>
          </p:sp>
        </mc:Choice>
        <mc:Fallback>
          <p:sp>
            <p:nvSpPr>
              <p:cNvPr id="8" name="TekstniOkvir 7">
                <a:extLst>
                  <a:ext uri="{FF2B5EF4-FFF2-40B4-BE49-F238E27FC236}">
                    <a16:creationId xmlns:a16="http://schemas.microsoft.com/office/drawing/2014/main" id="{8107E22D-364D-5650-C261-F4905A2D45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1631" y="4701809"/>
                <a:ext cx="1747594" cy="954107"/>
              </a:xfrm>
              <a:prstGeom prst="rect">
                <a:avLst/>
              </a:prstGeom>
              <a:blipFill>
                <a:blip r:embed="rId7"/>
                <a:stretch>
                  <a:fillRect l="-7343" t="-6369" r="-5245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716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>
            <a:extLst>
              <a:ext uri="{FF2B5EF4-FFF2-40B4-BE49-F238E27FC236}">
                <a16:creationId xmlns:a16="http://schemas.microsoft.com/office/drawing/2014/main" id="{D33EB92F-8E0C-B1F7-F442-909431EB4BCB}"/>
              </a:ext>
            </a:extLst>
          </p:cNvPr>
          <p:cNvSpPr txBox="1"/>
          <p:nvPr/>
        </p:nvSpPr>
        <p:spPr>
          <a:xfrm>
            <a:off x="645757" y="296562"/>
            <a:ext cx="1141077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sz="2400" dirty="0" err="1"/>
              <a:t>Konceptualni</a:t>
            </a:r>
            <a:r>
              <a:rPr lang="en-150" sz="2400" dirty="0"/>
              <a:t> </a:t>
            </a:r>
            <a:r>
              <a:rPr lang="en-150" sz="2400" dirty="0" err="1"/>
              <a:t>zadatak</a:t>
            </a:r>
            <a:r>
              <a:rPr lang="en-150" sz="2400" dirty="0"/>
              <a:t> (5 </a:t>
            </a:r>
            <a:r>
              <a:rPr lang="en-150" sz="2400" dirty="0" err="1"/>
              <a:t>bodova</a:t>
            </a:r>
            <a:r>
              <a:rPr lang="en-150" sz="2400" dirty="0"/>
              <a:t>):</a:t>
            </a:r>
            <a:br>
              <a:rPr lang="en-150" sz="2400" dirty="0"/>
            </a:br>
            <a:br>
              <a:rPr lang="en-150" sz="2400" dirty="0"/>
            </a:br>
            <a:r>
              <a:rPr lang="en-150" sz="2400" dirty="0" err="1"/>
              <a:t>Odgovori</a:t>
            </a:r>
            <a:r>
              <a:rPr lang="en-150" sz="2400" dirty="0"/>
              <a:t> </a:t>
            </a:r>
            <a:r>
              <a:rPr lang="en-150" sz="2400" dirty="0" err="1"/>
              <a:t>na</a:t>
            </a:r>
            <a:r>
              <a:rPr lang="en-150" sz="2400" dirty="0"/>
              <a:t> </a:t>
            </a:r>
            <a:r>
              <a:rPr lang="en-150" sz="2400" dirty="0" err="1"/>
              <a:t>pitanja</a:t>
            </a:r>
            <a:r>
              <a:rPr lang="en-150" sz="2400" dirty="0"/>
              <a:t>:</a:t>
            </a:r>
          </a:p>
          <a:p>
            <a:endParaRPr lang="en-150" sz="2400" dirty="0"/>
          </a:p>
          <a:p>
            <a:r>
              <a:rPr lang="en-150" sz="2400" dirty="0" err="1"/>
              <a:t>Giba</a:t>
            </a:r>
            <a:r>
              <a:rPr lang="en-150" sz="2400" dirty="0"/>
              <a:t> li se </a:t>
            </a:r>
            <a:r>
              <a:rPr lang="en-150" sz="2400" dirty="0" err="1"/>
              <a:t>tijelo</a:t>
            </a:r>
            <a:r>
              <a:rPr lang="en-150" sz="2400" dirty="0"/>
              <a:t>?</a:t>
            </a:r>
            <a:br>
              <a:rPr lang="en-150" sz="2400" dirty="0"/>
            </a:br>
            <a:br>
              <a:rPr lang="en-150" sz="2400" dirty="0"/>
            </a:br>
            <a:r>
              <a:rPr lang="en-150" sz="2400" dirty="0" err="1"/>
              <a:t>Kolika</a:t>
            </a:r>
            <a:r>
              <a:rPr lang="en-150" sz="2400" dirty="0"/>
              <a:t> je </a:t>
            </a:r>
            <a:r>
              <a:rPr lang="en-150" sz="2400" dirty="0" err="1"/>
              <a:t>rezultantna</a:t>
            </a:r>
            <a:r>
              <a:rPr lang="en-150" sz="2400" dirty="0"/>
              <a:t> </a:t>
            </a:r>
            <a:r>
              <a:rPr lang="en-150" sz="2400" dirty="0" err="1"/>
              <a:t>sila</a:t>
            </a:r>
            <a:r>
              <a:rPr lang="en-150" sz="2400" dirty="0"/>
              <a:t> </a:t>
            </a:r>
            <a:r>
              <a:rPr lang="en-150" sz="2400" dirty="0" err="1"/>
              <a:t>na</a:t>
            </a:r>
            <a:r>
              <a:rPr lang="en-150" sz="2400" dirty="0"/>
              <a:t> </a:t>
            </a:r>
            <a:r>
              <a:rPr lang="en-150" sz="2400" dirty="0" err="1"/>
              <a:t>tijelo</a:t>
            </a:r>
            <a:r>
              <a:rPr lang="en-150" sz="2400" dirty="0"/>
              <a:t>?</a:t>
            </a:r>
            <a:br>
              <a:rPr lang="en-150" sz="2400" dirty="0"/>
            </a:br>
            <a:br>
              <a:rPr lang="en-150" sz="2400" dirty="0"/>
            </a:br>
            <a:r>
              <a:rPr lang="en-150" sz="2400" dirty="0" err="1"/>
              <a:t>Kako</a:t>
            </a:r>
            <a:r>
              <a:rPr lang="en-150" sz="2400" dirty="0"/>
              <a:t> bi </a:t>
            </a:r>
            <a:r>
              <a:rPr lang="en-150" sz="2400" dirty="0" err="1"/>
              <a:t>zaustavili</a:t>
            </a:r>
            <a:r>
              <a:rPr lang="en-150" sz="2400" dirty="0"/>
              <a:t> </a:t>
            </a:r>
            <a:r>
              <a:rPr lang="en-150" sz="2400" dirty="0" err="1"/>
              <a:t>tijelo</a:t>
            </a:r>
            <a:r>
              <a:rPr lang="en-150" sz="2400" dirty="0"/>
              <a:t>?</a:t>
            </a:r>
            <a:br>
              <a:rPr lang="en-150" sz="2400" dirty="0"/>
            </a:br>
            <a:br>
              <a:rPr lang="en-150" sz="2400" dirty="0"/>
            </a:br>
            <a:r>
              <a:rPr lang="en-150" sz="2400" dirty="0" err="1"/>
              <a:t>Možete</a:t>
            </a:r>
            <a:r>
              <a:rPr lang="en-150" sz="2400" dirty="0"/>
              <a:t> li </a:t>
            </a:r>
            <a:r>
              <a:rPr lang="en-150" sz="2400" dirty="0" err="1"/>
              <a:t>rastaviti</a:t>
            </a:r>
            <a:r>
              <a:rPr lang="en-150" sz="2400" dirty="0"/>
              <a:t> </a:t>
            </a:r>
            <a:r>
              <a:rPr lang="en-150" sz="2400" dirty="0" err="1"/>
              <a:t>donju</a:t>
            </a:r>
            <a:r>
              <a:rPr lang="en-150" sz="2400" dirty="0"/>
              <a:t> </a:t>
            </a:r>
            <a:r>
              <a:rPr lang="en-150" sz="2400" dirty="0" err="1"/>
              <a:t>silu</a:t>
            </a:r>
            <a:r>
              <a:rPr lang="en-150" sz="2400" dirty="0"/>
              <a:t>?</a:t>
            </a:r>
            <a:endParaRPr lang="hr-HR" sz="2400" dirty="0"/>
          </a:p>
        </p:txBody>
      </p:sp>
      <p:sp>
        <p:nvSpPr>
          <p:cNvPr id="9" name="Pravokutnik 8">
            <a:extLst>
              <a:ext uri="{FF2B5EF4-FFF2-40B4-BE49-F238E27FC236}">
                <a16:creationId xmlns:a16="http://schemas.microsoft.com/office/drawing/2014/main" id="{B31B099A-13B6-54E9-8941-8D927DD162E2}"/>
              </a:ext>
            </a:extLst>
          </p:cNvPr>
          <p:cNvSpPr/>
          <p:nvPr/>
        </p:nvSpPr>
        <p:spPr>
          <a:xfrm>
            <a:off x="8184681" y="2100714"/>
            <a:ext cx="1078030" cy="10780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11" name="Ravni poveznik sa strelicom 10">
            <a:extLst>
              <a:ext uri="{FF2B5EF4-FFF2-40B4-BE49-F238E27FC236}">
                <a16:creationId xmlns:a16="http://schemas.microsoft.com/office/drawing/2014/main" id="{F9B56C4E-1739-AB1A-B152-538D4313806A}"/>
              </a:ext>
            </a:extLst>
          </p:cNvPr>
          <p:cNvCxnSpPr>
            <a:cxnSpLocks/>
          </p:cNvCxnSpPr>
          <p:nvPr/>
        </p:nvCxnSpPr>
        <p:spPr>
          <a:xfrm flipV="1">
            <a:off x="8508732" y="1060939"/>
            <a:ext cx="0" cy="1039775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0F07CD95-A337-3518-C885-5D2BC8C1A93A}"/>
              </a:ext>
            </a:extLst>
          </p:cNvPr>
          <p:cNvSpPr txBox="1"/>
          <p:nvPr/>
        </p:nvSpPr>
        <p:spPr>
          <a:xfrm>
            <a:off x="8001010" y="1624865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150" dirty="0"/>
              <a:t>5N</a:t>
            </a:r>
            <a:endParaRPr lang="hr-HR" dirty="0"/>
          </a:p>
        </p:txBody>
      </p:sp>
      <p:cxnSp>
        <p:nvCxnSpPr>
          <p:cNvPr id="14" name="Ravni poveznik sa strelicom 13">
            <a:extLst>
              <a:ext uri="{FF2B5EF4-FFF2-40B4-BE49-F238E27FC236}">
                <a16:creationId xmlns:a16="http://schemas.microsoft.com/office/drawing/2014/main" id="{0E0D1954-5E23-22E4-4542-23AB18594809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8723696" y="3178744"/>
            <a:ext cx="0" cy="2115151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TekstniOkvir 14">
            <a:extLst>
              <a:ext uri="{FF2B5EF4-FFF2-40B4-BE49-F238E27FC236}">
                <a16:creationId xmlns:a16="http://schemas.microsoft.com/office/drawing/2014/main" id="{3848FF78-330A-40A2-2DAE-748DB383E075}"/>
              </a:ext>
            </a:extLst>
          </p:cNvPr>
          <p:cNvSpPr txBox="1"/>
          <p:nvPr/>
        </p:nvSpPr>
        <p:spPr>
          <a:xfrm>
            <a:off x="8141528" y="3761110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150" dirty="0"/>
              <a:t>10N</a:t>
            </a:r>
            <a:endParaRPr lang="hr-HR" dirty="0"/>
          </a:p>
        </p:txBody>
      </p:sp>
      <p:cxnSp>
        <p:nvCxnSpPr>
          <p:cNvPr id="18" name="Ravni poveznik sa strelicom 17">
            <a:extLst>
              <a:ext uri="{FF2B5EF4-FFF2-40B4-BE49-F238E27FC236}">
                <a16:creationId xmlns:a16="http://schemas.microsoft.com/office/drawing/2014/main" id="{31FD95D6-AF16-01D1-B461-40F7AF711AC4}"/>
              </a:ext>
            </a:extLst>
          </p:cNvPr>
          <p:cNvCxnSpPr>
            <a:cxnSpLocks/>
          </p:cNvCxnSpPr>
          <p:nvPr/>
        </p:nvCxnSpPr>
        <p:spPr>
          <a:xfrm flipV="1">
            <a:off x="8980370" y="1297477"/>
            <a:ext cx="0" cy="803237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TekstniOkvir 18">
            <a:extLst>
              <a:ext uri="{FF2B5EF4-FFF2-40B4-BE49-F238E27FC236}">
                <a16:creationId xmlns:a16="http://schemas.microsoft.com/office/drawing/2014/main" id="{3AF18A12-8F7F-7844-4315-43CF588030CD}"/>
              </a:ext>
            </a:extLst>
          </p:cNvPr>
          <p:cNvSpPr txBox="1"/>
          <p:nvPr/>
        </p:nvSpPr>
        <p:spPr>
          <a:xfrm>
            <a:off x="9037329" y="1580826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150" dirty="0"/>
              <a:t>4N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31455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99BE1197BC5142A7CD42332C99AB5B" ma:contentTypeVersion="39" ma:contentTypeDescription="Create a new document." ma:contentTypeScope="" ma:versionID="0146be306e445401be34dbf0fc77eeca">
  <xsd:schema xmlns:xsd="http://www.w3.org/2001/XMLSchema" xmlns:xs="http://www.w3.org/2001/XMLSchema" xmlns:p="http://schemas.microsoft.com/office/2006/metadata/properties" xmlns:ns3="9434a443-84fa-4cf9-a33d-069b0a52521f" xmlns:ns4="4ff88097-5f09-44d0-b237-70f9a2d9c793" targetNamespace="http://schemas.microsoft.com/office/2006/metadata/properties" ma:root="true" ma:fieldsID="752d7e1aa4fa6b5bd5899f8960521940" ns3:_="" ns4:_="">
    <xsd:import namespace="9434a443-84fa-4cf9-a33d-069b0a52521f"/>
    <xsd:import namespace="4ff88097-5f09-44d0-b237-70f9a2d9c793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  <xsd:element ref="ns3:MediaServiceSearchProperties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34a443-84fa-4cf9-a33d-069b0a52521f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5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16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7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8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1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2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3" nillable="true" ma:displayName="Is Collaboration Space Locked" ma:internalName="Is_Collaboration_Space_Locked">
      <xsd:simpleType>
        <xsd:restriction base="dms:Boolean"/>
      </xsd:simpleType>
    </xsd:element>
    <xsd:element name="IsNotebookLocked" ma:index="24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ath_Settings" ma:index="30" nillable="true" ma:displayName="Math Settings" ma:internalName="Math_Settings">
      <xsd:simpleType>
        <xsd:restriction base="dms:Text"/>
      </xsd:simpleType>
    </xsd:element>
    <xsd:element name="Distribution_Groups" ma:index="31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2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DateTaken" ma:index="3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OCR" ma:index="3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4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44" nillable="true" ma:displayName="_activity" ma:hidden="true" ma:internalName="_activity">
      <xsd:simpleType>
        <xsd:restriction base="dms:Note"/>
      </xsd:simpleType>
    </xsd:element>
    <xsd:element name="MediaServiceObjectDetectorVersions" ma:index="4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46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88097-5f09-44d0-b237-70f9a2d9c793" elementFormDefault="qualified">
    <xsd:import namespace="http://schemas.microsoft.com/office/2006/documentManagement/types"/>
    <xsd:import namespace="http://schemas.microsoft.com/office/infopath/2007/PartnerControls"/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as_Teacher_Only_SectionGroup xmlns="9434a443-84fa-4cf9-a33d-069b0a52521f" xsi:nil="true"/>
    <CultureName xmlns="9434a443-84fa-4cf9-a33d-069b0a52521f" xsi:nil="true"/>
    <Students xmlns="9434a443-84fa-4cf9-a33d-069b0a52521f">
      <UserInfo>
        <DisplayName/>
        <AccountId xsi:nil="true"/>
        <AccountType/>
      </UserInfo>
    </Students>
    <_activity xmlns="9434a443-84fa-4cf9-a33d-069b0a52521f" xsi:nil="true"/>
    <Templates xmlns="9434a443-84fa-4cf9-a33d-069b0a52521f" xsi:nil="true"/>
    <Self_Registration_Enabled xmlns="9434a443-84fa-4cf9-a33d-069b0a52521f" xsi:nil="true"/>
    <Teachers xmlns="9434a443-84fa-4cf9-a33d-069b0a52521f">
      <UserInfo>
        <DisplayName/>
        <AccountId xsi:nil="true"/>
        <AccountType/>
      </UserInfo>
    </Teachers>
    <Distribution_Groups xmlns="9434a443-84fa-4cf9-a33d-069b0a52521f" xsi:nil="true"/>
    <IsNotebookLocked xmlns="9434a443-84fa-4cf9-a33d-069b0a52521f" xsi:nil="true"/>
    <LMS_Mappings xmlns="9434a443-84fa-4cf9-a33d-069b0a52521f" xsi:nil="true"/>
    <DefaultSectionNames xmlns="9434a443-84fa-4cf9-a33d-069b0a52521f" xsi:nil="true"/>
    <Math_Settings xmlns="9434a443-84fa-4cf9-a33d-069b0a52521f" xsi:nil="true"/>
    <NotebookType xmlns="9434a443-84fa-4cf9-a33d-069b0a52521f" xsi:nil="true"/>
    <Is_Collaboration_Space_Locked xmlns="9434a443-84fa-4cf9-a33d-069b0a52521f" xsi:nil="true"/>
    <FolderType xmlns="9434a443-84fa-4cf9-a33d-069b0a52521f" xsi:nil="true"/>
    <Owner xmlns="9434a443-84fa-4cf9-a33d-069b0a52521f">
      <UserInfo>
        <DisplayName/>
        <AccountId xsi:nil="true"/>
        <AccountType/>
      </UserInfo>
    </Owner>
    <Student_Groups xmlns="9434a443-84fa-4cf9-a33d-069b0a52521f">
      <UserInfo>
        <DisplayName/>
        <AccountId xsi:nil="true"/>
        <AccountType/>
      </UserInfo>
    </Student_Groups>
    <AppVersion xmlns="9434a443-84fa-4cf9-a33d-069b0a52521f" xsi:nil="true"/>
    <Invited_Students xmlns="9434a443-84fa-4cf9-a33d-069b0a52521f" xsi:nil="true"/>
    <TeamsChannelId xmlns="9434a443-84fa-4cf9-a33d-069b0a52521f" xsi:nil="true"/>
    <Invited_Teachers xmlns="9434a443-84fa-4cf9-a33d-069b0a52521f" xsi:nil="true"/>
    <Teams_Channel_Section_Location xmlns="9434a443-84fa-4cf9-a33d-069b0a52521f" xsi:nil="true"/>
  </documentManagement>
</p:properties>
</file>

<file path=customXml/itemProps1.xml><?xml version="1.0" encoding="utf-8"?>
<ds:datastoreItem xmlns:ds="http://schemas.openxmlformats.org/officeDocument/2006/customXml" ds:itemID="{E2552D39-0400-46C8-998A-844E3C5CD6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34a443-84fa-4cf9-a33d-069b0a52521f"/>
    <ds:schemaRef ds:uri="4ff88097-5f09-44d0-b237-70f9a2d9c7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4CAEE6-EC16-42D8-8AAC-1C2A1AC0C06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93AD90-E753-4948-AA2F-49FF0E637F9C}">
  <ds:schemaRefs>
    <ds:schemaRef ds:uri="9434a443-84fa-4cf9-a33d-069b0a52521f"/>
    <ds:schemaRef ds:uri="4ff88097-5f09-44d0-b237-70f9a2d9c79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241</Words>
  <Application>Microsoft Office PowerPoint</Application>
  <PresentationFormat>Široki zaslon</PresentationFormat>
  <Paragraphs>35</Paragraphs>
  <Slides>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Tema sustava Office</vt:lpstr>
      <vt:lpstr>Vježba za pisanu provjeru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Vježba za pisanu provjeru</dc:title>
  <dc:creator>Adrijan Čačić</dc:creator>
  <cp:lastModifiedBy>Adrijan Čačić</cp:lastModifiedBy>
  <cp:revision>1</cp:revision>
  <dcterms:created xsi:type="dcterms:W3CDTF">2023-12-13T19:24:28Z</dcterms:created>
  <dcterms:modified xsi:type="dcterms:W3CDTF">2023-12-13T19:45:02Z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0x010100FE99BE1197BC5142A7CD42332C99AB5B</vt:lpwstr>
  </property>
</Properties>
</file>