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126595-BB0A-D18B-81F4-7D6B51548404}" v="2" dt="2023-11-30T06:19:08.884"/>
    <p1510:client id="{CA047C5A-559B-DBEA-082B-D73A70367761}" v="1" dt="2023-12-15T14:59:22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jan Čačić" userId="S::adrijan.cacic@skole.hr::65226404-1c06-46fc-bfac-81142816452b" providerId="AD" clId="Web-{AA126595-BB0A-D18B-81F4-7D6B51548404}"/>
    <pc:docChg chg="modSld">
      <pc:chgData name="Adrijan Čačić" userId="S::adrijan.cacic@skole.hr::65226404-1c06-46fc-bfac-81142816452b" providerId="AD" clId="Web-{AA126595-BB0A-D18B-81F4-7D6B51548404}" dt="2023-11-30T06:19:08.884" v="1" actId="14100"/>
      <pc:docMkLst>
        <pc:docMk/>
      </pc:docMkLst>
      <pc:sldChg chg="modSp">
        <pc:chgData name="Adrijan Čačić" userId="S::adrijan.cacic@skole.hr::65226404-1c06-46fc-bfac-81142816452b" providerId="AD" clId="Web-{AA126595-BB0A-D18B-81F4-7D6B51548404}" dt="2023-11-30T06:19:08.884" v="1" actId="14100"/>
        <pc:sldMkLst>
          <pc:docMk/>
          <pc:sldMk cId="3553865614" sldId="257"/>
        </pc:sldMkLst>
        <pc:spChg chg="mod">
          <ac:chgData name="Adrijan Čačić" userId="S::adrijan.cacic@skole.hr::65226404-1c06-46fc-bfac-81142816452b" providerId="AD" clId="Web-{AA126595-BB0A-D18B-81F4-7D6B51548404}" dt="2023-11-30T06:19:08.884" v="1" actId="14100"/>
          <ac:spMkLst>
            <pc:docMk/>
            <pc:sldMk cId="3553865614" sldId="257"/>
            <ac:spMk id="10" creationId="{19BF9EF9-3C2D-8F85-A335-CA29457AA8BE}"/>
          </ac:spMkLst>
        </pc:spChg>
      </pc:sldChg>
    </pc:docChg>
  </pc:docChgLst>
  <pc:docChgLst>
    <pc:chgData name="Adrijan Čačić" userId="S::adrijan.cacic@skole.hr::65226404-1c06-46fc-bfac-81142816452b" providerId="AD" clId="Web-{CA047C5A-559B-DBEA-082B-D73A70367761}"/>
    <pc:docChg chg="modSld">
      <pc:chgData name="Adrijan Čačić" userId="S::adrijan.cacic@skole.hr::65226404-1c06-46fc-bfac-81142816452b" providerId="AD" clId="Web-{CA047C5A-559B-DBEA-082B-D73A70367761}" dt="2023-12-15T14:59:22.090" v="0" actId="1076"/>
      <pc:docMkLst>
        <pc:docMk/>
      </pc:docMkLst>
      <pc:sldChg chg="modSp">
        <pc:chgData name="Adrijan Čačić" userId="S::adrijan.cacic@skole.hr::65226404-1c06-46fc-bfac-81142816452b" providerId="AD" clId="Web-{CA047C5A-559B-DBEA-082B-D73A70367761}" dt="2023-12-15T14:59:22.090" v="0" actId="1076"/>
        <pc:sldMkLst>
          <pc:docMk/>
          <pc:sldMk cId="3553865614" sldId="257"/>
        </pc:sldMkLst>
        <pc:spChg chg="mod">
          <ac:chgData name="Adrijan Čačić" userId="S::adrijan.cacic@skole.hr::65226404-1c06-46fc-bfac-81142816452b" providerId="AD" clId="Web-{CA047C5A-559B-DBEA-082B-D73A70367761}" dt="2023-12-15T14:59:22.090" v="0" actId="1076"/>
          <ac:spMkLst>
            <pc:docMk/>
            <pc:sldMk cId="3553865614" sldId="257"/>
            <ac:spMk id="10" creationId="{19BF9EF9-3C2D-8F85-A335-CA29457AA8B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014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721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660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727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230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071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324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7467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7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525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019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E6651-680D-4897-8477-42ABB0A28E6B}" type="datetimeFigureOut">
              <a:rPr lang="hr-HR" smtClean="0"/>
              <a:t>15.12.2023.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B759-4178-412F-984E-7CCFFC7EBF1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5354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F8DEF6-4351-EA72-EEE3-D560ACA551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150" dirty="0" err="1"/>
              <a:t>Ponavljanje</a:t>
            </a:r>
            <a:r>
              <a:rPr lang="en-150" dirty="0"/>
              <a:t> </a:t>
            </a:r>
            <a:r>
              <a:rPr lang="en-150" dirty="0" err="1"/>
              <a:t>i</a:t>
            </a:r>
            <a:r>
              <a:rPr lang="en-150" dirty="0"/>
              <a:t> </a:t>
            </a:r>
            <a:r>
              <a:rPr lang="en-150" dirty="0" err="1"/>
              <a:t>vježba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4C2DFEB-0295-0A5E-0916-C3CBED46B8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150" dirty="0" err="1"/>
              <a:t>Cjelina</a:t>
            </a:r>
            <a:r>
              <a:rPr lang="en-150" dirty="0"/>
              <a:t> 2: </a:t>
            </a:r>
            <a:r>
              <a:rPr lang="en-150" dirty="0" err="1"/>
              <a:t>sile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914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1B4293-B399-34A0-ABBD-E95093A12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552" y="167418"/>
            <a:ext cx="4302211" cy="779934"/>
          </a:xfrm>
        </p:spPr>
        <p:txBody>
          <a:bodyPr/>
          <a:lstStyle/>
          <a:p>
            <a:r>
              <a:rPr lang="en-150" dirty="0" err="1"/>
              <a:t>Tablica</a:t>
            </a:r>
            <a:r>
              <a:rPr lang="en-150" dirty="0"/>
              <a:t> </a:t>
            </a:r>
            <a:r>
              <a:rPr lang="en-150" dirty="0" err="1"/>
              <a:t>i</a:t>
            </a:r>
            <a:r>
              <a:rPr lang="en-150" dirty="0"/>
              <a:t> </a:t>
            </a:r>
            <a:r>
              <a:rPr lang="en-150" dirty="0" err="1"/>
              <a:t>formule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Rezervirano mjesto sadržaja 3">
                <a:extLst>
                  <a:ext uri="{FF2B5EF4-FFF2-40B4-BE49-F238E27FC236}">
                    <a16:creationId xmlns:a16="http://schemas.microsoft.com/office/drawing/2014/main" id="{08824802-4EEB-0FF5-228C-0AA7515365B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48020463"/>
                  </p:ext>
                </p:extLst>
              </p:nvPr>
            </p:nvGraphicFramePr>
            <p:xfrm>
              <a:off x="409832" y="304800"/>
              <a:ext cx="5980208" cy="6364783"/>
            </p:xfrm>
            <a:graphic>
              <a:graphicData uri="http://schemas.openxmlformats.org/drawingml/2006/table">
                <a:tbl>
                  <a:tblPr firstRow="1" bandRow="1">
                    <a:tableStyleId>{BDBED569-4797-4DF1-A0F4-6AAB3CD982D8}</a:tableStyleId>
                  </a:tblPr>
                  <a:tblGrid>
                    <a:gridCol w="1575000">
                      <a:extLst>
                        <a:ext uri="{9D8B030D-6E8A-4147-A177-3AD203B41FA5}">
                          <a16:colId xmlns:a16="http://schemas.microsoft.com/office/drawing/2014/main" val="3579741921"/>
                        </a:ext>
                      </a:extLst>
                    </a:gridCol>
                    <a:gridCol w="1429553">
                      <a:extLst>
                        <a:ext uri="{9D8B030D-6E8A-4147-A177-3AD203B41FA5}">
                          <a16:colId xmlns:a16="http://schemas.microsoft.com/office/drawing/2014/main" val="1296929375"/>
                        </a:ext>
                      </a:extLst>
                    </a:gridCol>
                    <a:gridCol w="1643655">
                      <a:extLst>
                        <a:ext uri="{9D8B030D-6E8A-4147-A177-3AD203B41FA5}">
                          <a16:colId xmlns:a16="http://schemas.microsoft.com/office/drawing/2014/main" val="4114740191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954415302"/>
                        </a:ext>
                      </a:extLst>
                    </a:gridCol>
                  </a:tblGrid>
                  <a:tr h="5414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Fizikalna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veličina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Oznaka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fizikalne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veličine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Mjerna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jedinica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Oznaka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mjerne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jedinice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4162042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masa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m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kilogram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kg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638335329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produljenje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l-GR" sz="2800" smtClean="0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n-150" sz="2800" b="0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oMath>
                            </m:oMathPara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metar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m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284429970"/>
                      </a:ext>
                    </a:extLst>
                  </a:tr>
                  <a:tr h="5424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konstanta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elastičnosti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k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r>
                            <a:rPr lang="en-150" sz="1600" dirty="0"/>
                            <a:t> po </a:t>
                          </a:r>
                          <a:r>
                            <a:rPr lang="en-150" sz="1600" dirty="0" err="1"/>
                            <a:t>metru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N/m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19810740"/>
                      </a:ext>
                    </a:extLst>
                  </a:tr>
                  <a:tr h="5424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gravitacijska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konstanta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r>
                            <a:rPr lang="en-150" sz="1600" dirty="0"/>
                            <a:t> po </a:t>
                          </a:r>
                          <a:r>
                            <a:rPr lang="en-150" sz="1600" dirty="0" err="1"/>
                            <a:t>kilogramu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N/kg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439778875"/>
                      </a:ext>
                    </a:extLst>
                  </a:tr>
                  <a:tr h="5424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gustoća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hr-HR" sz="2800" dirty="0"/>
                            <a:t>Ꝭ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kilogram po </a:t>
                          </a:r>
                          <a:r>
                            <a:rPr lang="en-150" sz="1600" dirty="0" err="1"/>
                            <a:t>metru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kubnom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kg/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150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150" sz="2800" b="0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150" sz="2800" b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448635381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volumen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V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metar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kubni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150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p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290666615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faktor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trenja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hr-HR" sz="2800" dirty="0"/>
                            <a:t>µ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-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-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708212356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sila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teža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hr-HR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36031079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težina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171462501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sila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uzgona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hr-HR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731662018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elastična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sila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hr-HR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𝑒𝑙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593089389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sila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trenja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hr-HR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150" sz="2800" b="0" smtClean="0">
                                        <a:latin typeface="Cambria Math" panose="02040503050406030204" pitchFamily="18" charset="0"/>
                                      </a:rPr>
                                      <m:t>𝑡𝑟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507438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Rezervirano mjesto sadržaja 3">
                <a:extLst>
                  <a:ext uri="{FF2B5EF4-FFF2-40B4-BE49-F238E27FC236}">
                    <a16:creationId xmlns:a16="http://schemas.microsoft.com/office/drawing/2014/main" id="{08824802-4EEB-0FF5-228C-0AA7515365B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48020463"/>
                  </p:ext>
                </p:extLst>
              </p:nvPr>
            </p:nvGraphicFramePr>
            <p:xfrm>
              <a:off x="409832" y="304800"/>
              <a:ext cx="5980208" cy="6365671"/>
            </p:xfrm>
            <a:graphic>
              <a:graphicData uri="http://schemas.openxmlformats.org/drawingml/2006/table">
                <a:tbl>
                  <a:tblPr firstRow="1" bandRow="1">
                    <a:tableStyleId>{BDBED569-4797-4DF1-A0F4-6AAB3CD982D8}</a:tableStyleId>
                  </a:tblPr>
                  <a:tblGrid>
                    <a:gridCol w="1575000">
                      <a:extLst>
                        <a:ext uri="{9D8B030D-6E8A-4147-A177-3AD203B41FA5}">
                          <a16:colId xmlns:a16="http://schemas.microsoft.com/office/drawing/2014/main" val="3579741921"/>
                        </a:ext>
                      </a:extLst>
                    </a:gridCol>
                    <a:gridCol w="1429553">
                      <a:extLst>
                        <a:ext uri="{9D8B030D-6E8A-4147-A177-3AD203B41FA5}">
                          <a16:colId xmlns:a16="http://schemas.microsoft.com/office/drawing/2014/main" val="1296929375"/>
                        </a:ext>
                      </a:extLst>
                    </a:gridCol>
                    <a:gridCol w="1643655">
                      <a:extLst>
                        <a:ext uri="{9D8B030D-6E8A-4147-A177-3AD203B41FA5}">
                          <a16:colId xmlns:a16="http://schemas.microsoft.com/office/drawing/2014/main" val="4114740191"/>
                        </a:ext>
                      </a:extLst>
                    </a:gridCol>
                    <a:gridCol w="1332000">
                      <a:extLst>
                        <a:ext uri="{9D8B030D-6E8A-4147-A177-3AD203B41FA5}">
                          <a16:colId xmlns:a16="http://schemas.microsoft.com/office/drawing/2014/main" val="954415302"/>
                        </a:ext>
                      </a:extLst>
                    </a:gridCol>
                  </a:tblGrid>
                  <a:tr h="54149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Fizikalna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veličina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Oznaka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fizikalne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veličine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Mjerna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jedinica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400" dirty="0" err="1"/>
                            <a:t>Oznaka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mjerne</a:t>
                          </a:r>
                          <a:r>
                            <a:rPr lang="en-150" sz="1400" dirty="0"/>
                            <a:t> </a:t>
                          </a:r>
                          <a:r>
                            <a:rPr lang="en-150" sz="1400" dirty="0" err="1"/>
                            <a:t>jedinice</a:t>
                          </a:r>
                          <a:endParaRPr lang="hr-HR" sz="1400" dirty="0"/>
                        </a:p>
                      </a:txBody>
                      <a:tcPr marL="0" marR="0" marT="0" marB="0" anchor="ctr"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4162042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masa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m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kilogram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kg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638335329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produljenje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111111" t="-216883" r="-210256" b="-10844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metar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m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284429970"/>
                      </a:ext>
                    </a:extLst>
                  </a:tr>
                  <a:tr h="5424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konstanta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elastičnosti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k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r>
                            <a:rPr lang="en-150" sz="1600" dirty="0"/>
                            <a:t> po </a:t>
                          </a:r>
                          <a:r>
                            <a:rPr lang="en-150" sz="1600" dirty="0" err="1"/>
                            <a:t>metru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N/m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19810740"/>
                      </a:ext>
                    </a:extLst>
                  </a:tr>
                  <a:tr h="5424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gravitacijska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konstanta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r>
                            <a:rPr lang="en-150" sz="1600" dirty="0"/>
                            <a:t> po </a:t>
                          </a:r>
                          <a:r>
                            <a:rPr lang="en-150" sz="1600" dirty="0" err="1"/>
                            <a:t>kilogramu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N/kg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439778875"/>
                      </a:ext>
                    </a:extLst>
                  </a:tr>
                  <a:tr h="5424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gustoća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hr-HR" sz="2800" dirty="0"/>
                            <a:t>Ꝭ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kilogram po </a:t>
                          </a:r>
                          <a:r>
                            <a:rPr lang="en-150" sz="1600" dirty="0" err="1"/>
                            <a:t>metru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kubnom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348858" t="-474157" r="-1370" b="-63820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8635381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volumen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V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metar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kubni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348858" t="-663636" r="-1370" b="-6376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0666615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faktor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trenja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hr-HR" sz="2800" dirty="0"/>
                            <a:t>µ</a:t>
                          </a:r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/>
                            <a:t>-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-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3708212356"/>
                      </a:ext>
                    </a:extLst>
                  </a:tr>
                  <a:tr h="4671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sila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teža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111111" t="-862338" r="-210256" b="-4389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236031079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težina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G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171462501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sila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uzgona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111111" t="-1061039" r="-210256" b="-24026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731662018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elastična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sila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111111" t="-1176316" r="-210256" b="-1434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1593089389"/>
                      </a:ext>
                    </a:extLst>
                  </a:tr>
                  <a:tr h="4662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sila</a:t>
                          </a:r>
                          <a:r>
                            <a:rPr lang="en-150" sz="1600" dirty="0"/>
                            <a:t> </a:t>
                          </a:r>
                          <a:r>
                            <a:rPr lang="en-150" sz="1600" dirty="0" err="1"/>
                            <a:t>trenja</a:t>
                          </a:r>
                          <a:endParaRPr lang="en-150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endParaRPr lang="sr-Latn-RS"/>
                        </a:p>
                      </a:txBody>
                      <a:tcPr marL="0" marR="0" marT="0" marB="0" anchor="ctr">
                        <a:blipFill>
                          <a:blip r:embed="rId2"/>
                          <a:stretch>
                            <a:fillRect l="-111111" t="-1259740" r="-210256" b="-415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1600" dirty="0" err="1"/>
                            <a:t>njutn</a:t>
                          </a:r>
                          <a:endParaRPr lang="hr-HR" sz="1600" dirty="0"/>
                        </a:p>
                      </a:txBody>
                      <a:tcPr marL="0" marR="0" marT="0" marB="0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150" sz="2800" dirty="0"/>
                            <a:t>N</a:t>
                          </a:r>
                          <a:endParaRPr lang="hr-HR" sz="2800" dirty="0"/>
                        </a:p>
                      </a:txBody>
                      <a:tcPr marL="0" marR="0" marT="0" marB="0" anchor="ctr"/>
                    </a:tc>
                    <a:extLst>
                      <a:ext uri="{0D108BD9-81ED-4DB2-BD59-A6C34878D82A}">
                        <a16:rowId xmlns:a16="http://schemas.microsoft.com/office/drawing/2014/main" val="5074386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B28CA26C-E10D-98FE-43DD-A8450A1E5900}"/>
                  </a:ext>
                </a:extLst>
              </p:cNvPr>
              <p:cNvSpPr txBox="1"/>
              <p:nvPr/>
            </p:nvSpPr>
            <p:spPr>
              <a:xfrm>
                <a:off x="6941980" y="1944570"/>
                <a:ext cx="2736647" cy="7321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4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hr-HR" sz="4400" dirty="0"/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B28CA26C-E10D-98FE-43DD-A8450A1E5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980" y="1944570"/>
                <a:ext cx="2736647" cy="7321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82CB8AD1-CCF8-C055-898F-7785B6813E3D}"/>
                  </a:ext>
                </a:extLst>
              </p:cNvPr>
              <p:cNvSpPr txBox="1"/>
              <p:nvPr/>
            </p:nvSpPr>
            <p:spPr>
              <a:xfrm>
                <a:off x="7098501" y="2942365"/>
                <a:ext cx="260404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150" sz="440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hr-HR" sz="4400" dirty="0"/>
              </a:p>
            </p:txBody>
          </p:sp>
        </mc:Choice>
        <mc:Fallback xmlns="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82CB8AD1-CCF8-C055-898F-7785B6813E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501" y="2942365"/>
                <a:ext cx="2604046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49682C92-5BF6-4271-5C11-B476EA82745D}"/>
                  </a:ext>
                </a:extLst>
              </p:cNvPr>
              <p:cNvSpPr txBox="1"/>
              <p:nvPr/>
            </p:nvSpPr>
            <p:spPr>
              <a:xfrm>
                <a:off x="6892552" y="3885080"/>
                <a:ext cx="293567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4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𝑒𝑙</m:t>
                          </m:r>
                        </m:sub>
                      </m:sSub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l-GR" sz="4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hr-HR" sz="4400" dirty="0"/>
              </a:p>
            </p:txBody>
          </p:sp>
        </mc:Choice>
        <mc:Fallback xmlns="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49682C92-5BF6-4271-5C11-B476EA8274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2552" y="3885080"/>
                <a:ext cx="2935675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654D372B-85F4-5366-053B-29630AF95588}"/>
                  </a:ext>
                </a:extLst>
              </p:cNvPr>
              <p:cNvSpPr txBox="1"/>
              <p:nvPr/>
            </p:nvSpPr>
            <p:spPr>
              <a:xfrm>
                <a:off x="6892552" y="4827795"/>
                <a:ext cx="2792046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4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𝑡𝑟</m:t>
                          </m:r>
                        </m:sub>
                      </m:sSub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=µ∗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hr-HR" sz="4400" dirty="0"/>
              </a:p>
            </p:txBody>
          </p:sp>
        </mc:Choice>
        <mc:Fallback xmlns=""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654D372B-85F4-5366-053B-29630AF955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2552" y="4827795"/>
                <a:ext cx="2792046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EF9629A-798F-AEA4-4D32-C37754359F7C}"/>
                  </a:ext>
                </a:extLst>
              </p:cNvPr>
              <p:cNvSpPr txBox="1"/>
              <p:nvPr/>
            </p:nvSpPr>
            <p:spPr>
              <a:xfrm>
                <a:off x="6892552" y="947352"/>
                <a:ext cx="5005601" cy="7316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4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150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𝑘𝑟𝑎𝑗</m:t>
                          </m:r>
                        </m:sub>
                      </m:sSub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150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𝑝𝑜</m:t>
                          </m:r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en-150" sz="4400" b="0" i="1" smtClean="0">
                              <a:latin typeface="Cambria Math" panose="02040503050406030204" pitchFamily="18" charset="0"/>
                            </a:rPr>
                            <m:t>𝑒𝑡𝑎𝑘</m:t>
                          </m:r>
                        </m:sub>
                      </m:sSub>
                    </m:oMath>
                  </m:oMathPara>
                </a14:m>
                <a:endParaRPr lang="hr-HR" sz="4400" dirty="0"/>
              </a:p>
            </p:txBody>
          </p:sp>
        </mc:Choice>
        <mc:Fallback xmlns="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EF9629A-798F-AEA4-4D32-C37754359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2552" y="947352"/>
                <a:ext cx="5005601" cy="7316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kstniOkvir 11">
                <a:extLst>
                  <a:ext uri="{FF2B5EF4-FFF2-40B4-BE49-F238E27FC236}">
                    <a16:creationId xmlns:a16="http://schemas.microsoft.com/office/drawing/2014/main" id="{31C3AD32-25EB-1354-9955-E1248956301B}"/>
                  </a:ext>
                </a:extLst>
              </p:cNvPr>
              <p:cNvSpPr txBox="1"/>
              <p:nvPr/>
            </p:nvSpPr>
            <p:spPr>
              <a:xfrm>
                <a:off x="7139691" y="5770508"/>
                <a:ext cx="3337645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150" sz="440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150" sz="4400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hr-HR" sz="4400" dirty="0"/>
              </a:p>
            </p:txBody>
          </p:sp>
        </mc:Choice>
        <mc:Fallback xmlns="">
          <p:sp>
            <p:nvSpPr>
              <p:cNvPr id="12" name="TekstniOkvir 11">
                <a:extLst>
                  <a:ext uri="{FF2B5EF4-FFF2-40B4-BE49-F238E27FC236}">
                    <a16:creationId xmlns:a16="http://schemas.microsoft.com/office/drawing/2014/main" id="{31C3AD32-25EB-1354-9955-E12489563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691" y="5770508"/>
                <a:ext cx="3337645" cy="6771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ravokutnik 2">
            <a:extLst>
              <a:ext uri="{FF2B5EF4-FFF2-40B4-BE49-F238E27FC236}">
                <a16:creationId xmlns:a16="http://schemas.microsoft.com/office/drawing/2014/main" id="{136B003C-4B08-B461-EB95-E9DAF1600F53}"/>
              </a:ext>
            </a:extLst>
          </p:cNvPr>
          <p:cNvSpPr/>
          <p:nvPr/>
        </p:nvSpPr>
        <p:spPr>
          <a:xfrm>
            <a:off x="1985319" y="856735"/>
            <a:ext cx="4404721" cy="581373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19BF9EF9-3C2D-8F85-A335-CA29457AA8BE}"/>
              </a:ext>
            </a:extLst>
          </p:cNvPr>
          <p:cNvSpPr/>
          <p:nvPr/>
        </p:nvSpPr>
        <p:spPr>
          <a:xfrm>
            <a:off x="11438494" y="947352"/>
            <a:ext cx="4440162" cy="581373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386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269D83-8FAA-0448-0B27-D63678E8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" y="1027906"/>
            <a:ext cx="8602362" cy="1325563"/>
          </a:xfrm>
        </p:spPr>
        <p:txBody>
          <a:bodyPr/>
          <a:lstStyle/>
          <a:p>
            <a:r>
              <a:rPr lang="en-150" dirty="0" err="1"/>
              <a:t>Izračunaj</a:t>
            </a:r>
            <a:r>
              <a:rPr lang="en-150" dirty="0"/>
              <a:t> </a:t>
            </a:r>
            <a:r>
              <a:rPr lang="en-150" dirty="0" err="1"/>
              <a:t>težinu</a:t>
            </a:r>
            <a:r>
              <a:rPr lang="en-150" dirty="0"/>
              <a:t> </a:t>
            </a:r>
            <a:r>
              <a:rPr lang="en-150" dirty="0" err="1"/>
              <a:t>tijela</a:t>
            </a:r>
            <a:r>
              <a:rPr lang="en-150" dirty="0"/>
              <a:t> mase 2 tone.</a:t>
            </a: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DD75A9E-20FA-022C-E8B7-37D6065A2C4A}"/>
              </a:ext>
            </a:extLst>
          </p:cNvPr>
          <p:cNvSpPr txBox="1"/>
          <p:nvPr/>
        </p:nvSpPr>
        <p:spPr>
          <a:xfrm>
            <a:off x="197708" y="196909"/>
            <a:ext cx="2760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4800" dirty="0" err="1"/>
              <a:t>Zadatak</a:t>
            </a:r>
            <a:r>
              <a:rPr lang="en-150" sz="4800" dirty="0"/>
              <a:t> 1.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103923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269D83-8FAA-0448-0B27-D63678E8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" y="1027906"/>
            <a:ext cx="11796584" cy="4474970"/>
          </a:xfrm>
        </p:spPr>
        <p:txBody>
          <a:bodyPr anchor="t"/>
          <a:lstStyle/>
          <a:p>
            <a:pPr algn="just"/>
            <a:r>
              <a:rPr lang="en-150" dirty="0" err="1"/>
              <a:t>Izračunaj</a:t>
            </a:r>
            <a:r>
              <a:rPr lang="en-150" dirty="0"/>
              <a:t> </a:t>
            </a:r>
            <a:r>
              <a:rPr lang="en-150" dirty="0" err="1"/>
              <a:t>elastičnu</a:t>
            </a:r>
            <a:r>
              <a:rPr lang="en-150" dirty="0"/>
              <a:t> </a:t>
            </a:r>
            <a:r>
              <a:rPr lang="en-150" dirty="0" err="1"/>
              <a:t>silu</a:t>
            </a:r>
            <a:r>
              <a:rPr lang="en-150" dirty="0"/>
              <a:t> </a:t>
            </a:r>
            <a:r>
              <a:rPr lang="en-150" dirty="0" err="1"/>
              <a:t>opruge</a:t>
            </a:r>
            <a:r>
              <a:rPr lang="en-150" dirty="0"/>
              <a:t> </a:t>
            </a:r>
            <a:r>
              <a:rPr lang="en-150" dirty="0" err="1"/>
              <a:t>konstante</a:t>
            </a:r>
            <a:r>
              <a:rPr lang="en-150" dirty="0"/>
              <a:t> </a:t>
            </a:r>
            <a:r>
              <a:rPr lang="en-150" dirty="0" err="1"/>
              <a:t>elastičnosti</a:t>
            </a:r>
            <a:r>
              <a:rPr lang="en-150" dirty="0"/>
              <a:t> 10 </a:t>
            </a:r>
            <a:r>
              <a:rPr lang="en-150" dirty="0" err="1"/>
              <a:t>njutna</a:t>
            </a:r>
            <a:r>
              <a:rPr lang="en-150" dirty="0"/>
              <a:t> po </a:t>
            </a:r>
            <a:r>
              <a:rPr lang="en-150" dirty="0" err="1"/>
              <a:t>metru</a:t>
            </a:r>
            <a:r>
              <a:rPr lang="en-150" dirty="0"/>
              <a:t>, </a:t>
            </a:r>
            <a:r>
              <a:rPr lang="en-150" dirty="0" err="1"/>
              <a:t>ako</a:t>
            </a:r>
            <a:r>
              <a:rPr lang="en-150" dirty="0"/>
              <a:t> </a:t>
            </a:r>
            <a:r>
              <a:rPr lang="en-150" dirty="0" err="1"/>
              <a:t>smo</a:t>
            </a:r>
            <a:r>
              <a:rPr lang="en-150" dirty="0"/>
              <a:t> </a:t>
            </a:r>
            <a:r>
              <a:rPr lang="en-150" dirty="0" err="1"/>
              <a:t>oprugu</a:t>
            </a:r>
            <a:r>
              <a:rPr lang="en-150" dirty="0"/>
              <a:t> </a:t>
            </a:r>
            <a:r>
              <a:rPr lang="en-150" dirty="0" err="1"/>
              <a:t>razvukli</a:t>
            </a:r>
            <a:r>
              <a:rPr lang="en-150" dirty="0"/>
              <a:t> od 2 do 22 </a:t>
            </a:r>
            <a:r>
              <a:rPr lang="en-150" dirty="0" err="1"/>
              <a:t>metra</a:t>
            </a:r>
            <a:r>
              <a:rPr lang="en-150" dirty="0"/>
              <a:t>.</a:t>
            </a: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DD75A9E-20FA-022C-E8B7-37D6065A2C4A}"/>
              </a:ext>
            </a:extLst>
          </p:cNvPr>
          <p:cNvSpPr txBox="1"/>
          <p:nvPr/>
        </p:nvSpPr>
        <p:spPr>
          <a:xfrm>
            <a:off x="197708" y="196909"/>
            <a:ext cx="2760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4800" dirty="0" err="1"/>
              <a:t>Zadatak</a:t>
            </a:r>
            <a:r>
              <a:rPr lang="en-150" sz="4800" dirty="0"/>
              <a:t> 2.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1535978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269D83-8FAA-0448-0B27-D63678E8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" y="1027906"/>
            <a:ext cx="11796584" cy="4474970"/>
          </a:xfrm>
        </p:spPr>
        <p:txBody>
          <a:bodyPr anchor="t"/>
          <a:lstStyle/>
          <a:p>
            <a:pPr algn="just"/>
            <a:r>
              <a:rPr lang="en-150" dirty="0"/>
              <a:t>Masa </a:t>
            </a:r>
            <a:r>
              <a:rPr lang="en-150" dirty="0" err="1"/>
              <a:t>automobil</a:t>
            </a:r>
            <a:r>
              <a:rPr lang="hr-HR" dirty="0"/>
              <a:t>e</a:t>
            </a:r>
            <a:r>
              <a:rPr lang="en-150" dirty="0"/>
              <a:t> je 2 tone, </a:t>
            </a:r>
            <a:r>
              <a:rPr lang="en-150" dirty="0" err="1"/>
              <a:t>ako</a:t>
            </a:r>
            <a:r>
              <a:rPr lang="en-150" dirty="0"/>
              <a:t> je </a:t>
            </a:r>
            <a:r>
              <a:rPr lang="hr-HR" dirty="0"/>
              <a:t>faktor</a:t>
            </a:r>
            <a:r>
              <a:rPr lang="en-150" dirty="0"/>
              <a:t> </a:t>
            </a:r>
            <a:r>
              <a:rPr lang="en-150" dirty="0" err="1"/>
              <a:t>trenja</a:t>
            </a:r>
            <a:r>
              <a:rPr lang="en-150" dirty="0"/>
              <a:t> </a:t>
            </a:r>
            <a:r>
              <a:rPr lang="en-150" dirty="0" err="1"/>
              <a:t>guma</a:t>
            </a:r>
            <a:r>
              <a:rPr lang="en-150" dirty="0"/>
              <a:t> </a:t>
            </a:r>
            <a:r>
              <a:rPr lang="en-150" dirty="0" err="1"/>
              <a:t>i</a:t>
            </a:r>
            <a:r>
              <a:rPr lang="en-150" dirty="0"/>
              <a:t> </a:t>
            </a:r>
            <a:r>
              <a:rPr lang="en-150" dirty="0" err="1"/>
              <a:t>asfalta</a:t>
            </a:r>
            <a:r>
              <a:rPr lang="en-150" dirty="0"/>
              <a:t> 0,01, </a:t>
            </a:r>
            <a:r>
              <a:rPr lang="en-150" dirty="0" err="1"/>
              <a:t>kolika</a:t>
            </a:r>
            <a:r>
              <a:rPr lang="en-150" dirty="0"/>
              <a:t> je </a:t>
            </a:r>
            <a:r>
              <a:rPr lang="en-150" dirty="0" err="1"/>
              <a:t>sila</a:t>
            </a:r>
            <a:r>
              <a:rPr lang="en-150" dirty="0"/>
              <a:t> </a:t>
            </a:r>
            <a:r>
              <a:rPr lang="en-150" dirty="0" err="1"/>
              <a:t>trenja</a:t>
            </a:r>
            <a:r>
              <a:rPr lang="en-150" dirty="0"/>
              <a:t>?</a:t>
            </a: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DD75A9E-20FA-022C-E8B7-37D6065A2C4A}"/>
              </a:ext>
            </a:extLst>
          </p:cNvPr>
          <p:cNvSpPr txBox="1"/>
          <p:nvPr/>
        </p:nvSpPr>
        <p:spPr>
          <a:xfrm>
            <a:off x="197708" y="196909"/>
            <a:ext cx="2760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4800" dirty="0" err="1"/>
              <a:t>Zadatak</a:t>
            </a:r>
            <a:r>
              <a:rPr lang="en-150" sz="4800" dirty="0"/>
              <a:t> 3.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328421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269D83-8FAA-0448-0B27-D63678E8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08" y="1027906"/>
            <a:ext cx="11796584" cy="4474970"/>
          </a:xfrm>
        </p:spPr>
        <p:txBody>
          <a:bodyPr anchor="t"/>
          <a:lstStyle/>
          <a:p>
            <a:r>
              <a:rPr lang="en-150" dirty="0" err="1"/>
              <a:t>Tijelo</a:t>
            </a:r>
            <a:r>
              <a:rPr lang="en-150" dirty="0"/>
              <a:t> </a:t>
            </a:r>
            <a:r>
              <a:rPr lang="en-150" dirty="0" err="1"/>
              <a:t>volumena</a:t>
            </a:r>
            <a:r>
              <a:rPr lang="en-150" dirty="0"/>
              <a:t> 20 </a:t>
            </a:r>
            <a:r>
              <a:rPr lang="en-150" dirty="0" err="1"/>
              <a:t>litara</a:t>
            </a:r>
            <a:r>
              <a:rPr lang="en-150" dirty="0"/>
              <a:t> </a:t>
            </a:r>
            <a:r>
              <a:rPr lang="en-150" dirty="0" err="1"/>
              <a:t>uronjeno</a:t>
            </a:r>
            <a:r>
              <a:rPr lang="en-150" dirty="0"/>
              <a:t> je u </a:t>
            </a:r>
            <a:r>
              <a:rPr lang="en-150" dirty="0" err="1"/>
              <a:t>vodu</a:t>
            </a:r>
            <a:r>
              <a:rPr lang="en-150" dirty="0"/>
              <a:t>, </a:t>
            </a:r>
            <a:r>
              <a:rPr lang="en-150" dirty="0" err="1"/>
              <a:t>kolika</a:t>
            </a:r>
            <a:r>
              <a:rPr lang="en-150" dirty="0"/>
              <a:t> je </a:t>
            </a:r>
            <a:r>
              <a:rPr lang="en-150" dirty="0" err="1"/>
              <a:t>sila</a:t>
            </a:r>
            <a:r>
              <a:rPr lang="en-150" dirty="0"/>
              <a:t> </a:t>
            </a:r>
            <a:r>
              <a:rPr lang="en-150" dirty="0" err="1"/>
              <a:t>uzgona</a:t>
            </a:r>
            <a:r>
              <a:rPr lang="en-150" dirty="0"/>
              <a:t> </a:t>
            </a:r>
            <a:r>
              <a:rPr lang="en-150" dirty="0" err="1"/>
              <a:t>na</a:t>
            </a:r>
            <a:r>
              <a:rPr lang="en-150" dirty="0"/>
              <a:t> </a:t>
            </a:r>
            <a:r>
              <a:rPr lang="en-150" dirty="0" err="1"/>
              <a:t>tijelo</a:t>
            </a:r>
            <a:r>
              <a:rPr lang="en-150" dirty="0"/>
              <a:t>?</a:t>
            </a:r>
            <a:br>
              <a:rPr lang="en-150" dirty="0"/>
            </a:br>
            <a:br>
              <a:rPr lang="en-150" dirty="0"/>
            </a:br>
            <a:r>
              <a:rPr lang="en-150" dirty="0" err="1"/>
              <a:t>Ako</a:t>
            </a:r>
            <a:r>
              <a:rPr lang="en-150" dirty="0"/>
              <a:t> je masa </a:t>
            </a:r>
            <a:r>
              <a:rPr lang="en-150" dirty="0" err="1"/>
              <a:t>tijela</a:t>
            </a:r>
            <a:r>
              <a:rPr lang="en-150" dirty="0"/>
              <a:t> 40 </a:t>
            </a:r>
            <a:r>
              <a:rPr lang="en-150" dirty="0" err="1"/>
              <a:t>kilograma</a:t>
            </a:r>
            <a:r>
              <a:rPr lang="en-150" dirty="0"/>
              <a:t>, </a:t>
            </a:r>
            <a:r>
              <a:rPr lang="en-150" dirty="0" err="1"/>
              <a:t>hoće</a:t>
            </a:r>
            <a:r>
              <a:rPr lang="en-150" dirty="0"/>
              <a:t> li </a:t>
            </a:r>
            <a:r>
              <a:rPr lang="en-150" dirty="0" err="1"/>
              <a:t>tijelo</a:t>
            </a:r>
            <a:r>
              <a:rPr lang="en-150" dirty="0"/>
              <a:t> </a:t>
            </a:r>
            <a:r>
              <a:rPr lang="en-150" dirty="0" err="1"/>
              <a:t>tonuti</a:t>
            </a:r>
            <a:r>
              <a:rPr lang="en-150" dirty="0"/>
              <a:t>, </a:t>
            </a:r>
            <a:r>
              <a:rPr lang="en-150" dirty="0" err="1"/>
              <a:t>lebditi</a:t>
            </a:r>
            <a:r>
              <a:rPr lang="en-150" dirty="0"/>
              <a:t> </a:t>
            </a:r>
            <a:r>
              <a:rPr lang="en-150" dirty="0" err="1"/>
              <a:t>ili</a:t>
            </a:r>
            <a:r>
              <a:rPr lang="en-150" dirty="0"/>
              <a:t> </a:t>
            </a:r>
            <a:r>
              <a:rPr lang="en-150" dirty="0" err="1"/>
              <a:t>plivati</a:t>
            </a:r>
            <a:r>
              <a:rPr lang="en-150" dirty="0"/>
              <a:t>?</a:t>
            </a:r>
            <a:endParaRPr lang="hr-HR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DD75A9E-20FA-022C-E8B7-37D6065A2C4A}"/>
              </a:ext>
            </a:extLst>
          </p:cNvPr>
          <p:cNvSpPr txBox="1"/>
          <p:nvPr/>
        </p:nvSpPr>
        <p:spPr>
          <a:xfrm>
            <a:off x="197708" y="196909"/>
            <a:ext cx="2760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150" sz="4800" dirty="0" err="1"/>
              <a:t>Zadatak</a:t>
            </a:r>
            <a:r>
              <a:rPr lang="en-150" sz="4800" dirty="0"/>
              <a:t> 4.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3217272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</TotalTime>
  <Words>218</Words>
  <Application>Microsoft Office PowerPoint</Application>
  <PresentationFormat>Widescreen</PresentationFormat>
  <Paragraphs>69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sustava Office</vt:lpstr>
      <vt:lpstr>Ponavljanje i vježba</vt:lpstr>
      <vt:lpstr>Tablica i formule</vt:lpstr>
      <vt:lpstr>Izračunaj težinu tijela mase 2 tone.</vt:lpstr>
      <vt:lpstr>Izračunaj elastičnu silu opruge konstante elastičnosti 10 njutna po metru, ako smo oprugu razvukli od 2 do 22 metra.</vt:lpstr>
      <vt:lpstr>Masa automobile je 2 tone, ako je faktor trenja guma i asfalta 0,01, kolika je sila trenja?</vt:lpstr>
      <vt:lpstr>Tijelo volumena 20 litara uronjeno je u vodu, kolika je sila uzgona na tijelo?  Ako je masa tijela 40 kilograma, hoće li tijelo tonuti, lebditi ili plivati?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Ponavljanje i vježba</dc:title>
  <dc:creator>Adrijan Čačić</dc:creator>
  <cp:lastModifiedBy>Adrijan Čačić</cp:lastModifiedBy>
  <cp:revision>6</cp:revision>
  <dcterms:created xsi:type="dcterms:W3CDTF">2023-11-29T12:22:32Z</dcterms:created>
  <dcterms:modified xsi:type="dcterms:W3CDTF">2023-12-15T14:59:22Z</dcterms:modified>
</cp:coreProperties>
</file>